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sldIdLst>
    <p:sldId id="268" r:id="rId3"/>
    <p:sldId id="270" r:id="rId4"/>
    <p:sldId id="271" r:id="rId5"/>
    <p:sldId id="272" r:id="rId6"/>
    <p:sldId id="273" r:id="rId7"/>
    <p:sldId id="274" r:id="rId8"/>
    <p:sldId id="275" r:id="rId9"/>
    <p:sldId id="276" r:id="rId10"/>
    <p:sldId id="262" r:id="rId11"/>
    <p:sldId id="263" r:id="rId12"/>
    <p:sldId id="264" r:id="rId13"/>
    <p:sldId id="265" r:id="rId14"/>
    <p:sldId id="266" r:id="rId15"/>
    <p:sldId id="26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0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tx1">
                  <a:lumMod val="75000"/>
                  <a:lumOff val="25000"/>
                </a:schemeClr>
              </a:solidFill>
              <a:ln w="19050">
                <a:noFill/>
              </a:ln>
              <a:effectLst/>
            </c:spPr>
          </c:dPt>
          <c:dPt>
            <c:idx val="1"/>
            <c:bubble3D val="0"/>
            <c:spPr>
              <a:solidFill>
                <a:schemeClr val="accent2"/>
              </a:solidFill>
              <a:ln w="19050">
                <a:noFill/>
              </a:ln>
              <a:effectLst/>
            </c:spPr>
          </c:dPt>
          <c:cat>
            <c:strRef>
              <c:f>Sheet1!$A$2:$A$3</c:f>
              <c:strCache>
                <c:ptCount val="2"/>
                <c:pt idx="0">
                  <c:v>Retired</c:v>
                </c:pt>
                <c:pt idx="1">
                  <c:v>Yet to retire</c:v>
                </c:pt>
              </c:strCache>
            </c:strRef>
          </c:cat>
          <c:val>
            <c:numRef>
              <c:f>Sheet1!$B$2:$B$3</c:f>
              <c:numCache>
                <c:formatCode>General</c:formatCode>
                <c:ptCount val="2"/>
                <c:pt idx="0">
                  <c:v>42</c:v>
                </c:pt>
                <c:pt idx="1">
                  <c:v>58</c:v>
                </c:pt>
              </c:numCache>
            </c:numRef>
          </c:val>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tx1">
                  <a:lumMod val="75000"/>
                  <a:lumOff val="25000"/>
                </a:schemeClr>
              </a:solidFill>
              <a:ln w="19050">
                <a:noFill/>
              </a:ln>
              <a:effectLst/>
            </c:spPr>
          </c:dPt>
          <c:dPt>
            <c:idx val="1"/>
            <c:bubble3D val="0"/>
            <c:spPr>
              <a:solidFill>
                <a:schemeClr val="accent2"/>
              </a:solidFill>
              <a:ln w="19050">
                <a:noFill/>
              </a:ln>
              <a:effectLst/>
            </c:spPr>
          </c:dPt>
          <c:cat>
            <c:strRef>
              <c:f>Sheet1!$A$2:$A$3</c:f>
              <c:strCache>
                <c:ptCount val="2"/>
                <c:pt idx="0">
                  <c:v>Retired</c:v>
                </c:pt>
                <c:pt idx="1">
                  <c:v>Yet to retire</c:v>
                </c:pt>
              </c:strCache>
            </c:strRef>
          </c:cat>
          <c:val>
            <c:numRef>
              <c:f>Sheet1!$B$2:$B$3</c:f>
              <c:numCache>
                <c:formatCode>General</c:formatCode>
                <c:ptCount val="2"/>
                <c:pt idx="0">
                  <c:v>76</c:v>
                </c:pt>
                <c:pt idx="1">
                  <c:v>24</c:v>
                </c:pt>
              </c:numCache>
            </c:numRef>
          </c:val>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tx1">
                  <a:lumMod val="75000"/>
                  <a:lumOff val="25000"/>
                </a:schemeClr>
              </a:solidFill>
              <a:ln w="19050">
                <a:noFill/>
              </a:ln>
              <a:effectLst/>
            </c:spPr>
          </c:dPt>
          <c:dPt>
            <c:idx val="1"/>
            <c:bubble3D val="0"/>
            <c:spPr>
              <a:solidFill>
                <a:schemeClr val="accent2"/>
              </a:solidFill>
              <a:ln w="19050">
                <a:noFill/>
              </a:ln>
              <a:effectLst/>
            </c:spPr>
          </c:dPt>
          <c:cat>
            <c:strRef>
              <c:f>Sheet1!$A$2:$A$3</c:f>
              <c:strCache>
                <c:ptCount val="2"/>
                <c:pt idx="0">
                  <c:v>Retired</c:v>
                </c:pt>
                <c:pt idx="1">
                  <c:v>Yet to retire</c:v>
                </c:pt>
              </c:strCache>
            </c:strRef>
          </c:cat>
          <c:val>
            <c:numRef>
              <c:f>Sheet1!$B$2:$B$3</c:f>
              <c:numCache>
                <c:formatCode>General</c:formatCode>
                <c:ptCount val="2"/>
                <c:pt idx="0">
                  <c:v>47</c:v>
                </c:pt>
                <c:pt idx="1">
                  <c:v>53</c:v>
                </c:pt>
              </c:numCache>
            </c:numRef>
          </c:val>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bg1">
                  <a:lumMod val="85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0.24</c:v>
                </c:pt>
                <c:pt idx="1">
                  <c:v>0.76</c:v>
                </c:pt>
              </c:numCache>
            </c:numRef>
          </c:val>
        </c:ser>
        <c:dLbls>
          <c:showLegendKey val="0"/>
          <c:showVal val="0"/>
          <c:showCatName val="0"/>
          <c:showSerName val="0"/>
          <c:showPercent val="0"/>
          <c:showBubbleSize val="0"/>
          <c:showLeaderLines val="1"/>
        </c:dLbls>
        <c:firstSliceAng val="0"/>
        <c:holeSize val="5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ln>
              <a:noFill/>
            </a:ln>
          </c:spPr>
          <c:dPt>
            <c:idx val="0"/>
            <c:bubble3D val="0"/>
            <c:spPr>
              <a:solidFill>
                <a:srgbClr val="6BC77C"/>
              </a:solidFill>
              <a:ln w="19050">
                <a:noFill/>
              </a:ln>
              <a:effectLst/>
            </c:spPr>
          </c:dPt>
          <c:dPt>
            <c:idx val="1"/>
            <c:bubble3D val="0"/>
            <c:spPr>
              <a:solidFill>
                <a:schemeClr val="accent1"/>
              </a:solidFill>
              <a:ln w="19050">
                <a:noFill/>
              </a:ln>
              <a:effectLst/>
            </c:spPr>
          </c:dPt>
          <c:dPt>
            <c:idx val="2"/>
            <c:bubble3D val="0"/>
            <c:spPr>
              <a:solidFill>
                <a:schemeClr val="accent4"/>
              </a:solidFill>
              <a:ln w="19050">
                <a:noFill/>
              </a:ln>
              <a:effectLst/>
            </c:spPr>
          </c:dPt>
          <c:cat>
            <c:strRef>
              <c:f>Sheet1!$A$2:$A$4</c:f>
              <c:strCache>
                <c:ptCount val="3"/>
                <c:pt idx="0">
                  <c:v>Yes</c:v>
                </c:pt>
                <c:pt idx="1">
                  <c:v>No</c:v>
                </c:pt>
                <c:pt idx="2">
                  <c:v>Don't know</c:v>
                </c:pt>
              </c:strCache>
            </c:strRef>
          </c:cat>
          <c:val>
            <c:numRef>
              <c:f>Sheet1!$B$2:$B$4</c:f>
              <c:numCache>
                <c:formatCode>0%</c:formatCode>
                <c:ptCount val="3"/>
                <c:pt idx="0">
                  <c:v>0.4</c:v>
                </c:pt>
                <c:pt idx="1">
                  <c:v>0.59</c:v>
                </c:pt>
                <c:pt idx="2">
                  <c:v>0.01</c:v>
                </c:pt>
              </c:numCache>
            </c:numRef>
          </c:val>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909737948095799"/>
          <c:y val="4.7466456640903855E-2"/>
          <c:w val="0.47706286144811999"/>
          <c:h val="0.90506708671819225"/>
        </c:manualLayout>
      </c:layout>
      <c:barChart>
        <c:barDir val="bar"/>
        <c:grouping val="clustered"/>
        <c:varyColors val="0"/>
        <c:ser>
          <c:idx val="0"/>
          <c:order val="0"/>
          <c:tx>
            <c:strRef>
              <c:f>Sheet1!$B$1</c:f>
              <c:strCache>
                <c:ptCount val="1"/>
                <c:pt idx="0">
                  <c:v>Column2</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If you received an unexpected sum of money</c:v>
                </c:pt>
                <c:pt idx="1">
                  <c:v>The occurrence of a significant event for you or your family </c:v>
                </c:pt>
                <c:pt idx="2">
                  <c:v>If you needed to make a change to an investment</c:v>
                </c:pt>
                <c:pt idx="3">
                  <c:v>If nearing retirement^</c:v>
                </c:pt>
                <c:pt idx="4">
                  <c:v>If you needed to sell a significant asset (eg, a business)</c:v>
                </c:pt>
                <c:pt idx="5">
                  <c:v>If you needed to review or make a change to your insurances</c:v>
                </c:pt>
                <c:pt idx="6">
                  <c:v>If you needed to review or reduce your debt</c:v>
                </c:pt>
                <c:pt idx="7">
                  <c:v>Something else</c:v>
                </c:pt>
                <c:pt idx="8">
                  <c:v>None of these</c:v>
                </c:pt>
                <c:pt idx="9">
                  <c:v>Don’t know</c:v>
                </c:pt>
              </c:strCache>
            </c:strRef>
          </c:cat>
          <c:val>
            <c:numRef>
              <c:f>Sheet1!$B$2:$B$11</c:f>
              <c:numCache>
                <c:formatCode>0%</c:formatCode>
                <c:ptCount val="10"/>
                <c:pt idx="0">
                  <c:v>0.62</c:v>
                </c:pt>
                <c:pt idx="1">
                  <c:v>0.28999999999999998</c:v>
                </c:pt>
                <c:pt idx="2">
                  <c:v>0.25</c:v>
                </c:pt>
                <c:pt idx="3">
                  <c:v>0.21</c:v>
                </c:pt>
                <c:pt idx="4">
                  <c:v>0.17</c:v>
                </c:pt>
                <c:pt idx="5">
                  <c:v>0.15</c:v>
                </c:pt>
                <c:pt idx="6">
                  <c:v>0.14000000000000001</c:v>
                </c:pt>
                <c:pt idx="7">
                  <c:v>0.01</c:v>
                </c:pt>
                <c:pt idx="8">
                  <c:v>0.15</c:v>
                </c:pt>
                <c:pt idx="9">
                  <c:v>0.04</c:v>
                </c:pt>
              </c:numCache>
            </c:numRef>
          </c:val>
        </c:ser>
        <c:dLbls>
          <c:showLegendKey val="0"/>
          <c:showVal val="0"/>
          <c:showCatName val="0"/>
          <c:showSerName val="0"/>
          <c:showPercent val="0"/>
          <c:showBubbleSize val="0"/>
        </c:dLbls>
        <c:gapWidth val="75"/>
        <c:axId val="83670672"/>
        <c:axId val="164661904"/>
      </c:barChart>
      <c:catAx>
        <c:axId val="836706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64661904"/>
        <c:crosses val="autoZero"/>
        <c:auto val="1"/>
        <c:lblAlgn val="ctr"/>
        <c:lblOffset val="100"/>
        <c:noMultiLvlLbl val="0"/>
      </c:catAx>
      <c:valAx>
        <c:axId val="164661904"/>
        <c:scaling>
          <c:orientation val="minMax"/>
          <c:max val="1"/>
        </c:scaling>
        <c:delete val="1"/>
        <c:axPos val="b"/>
        <c:numFmt formatCode="0%" sourceLinked="1"/>
        <c:majorTickMark val="out"/>
        <c:minorTickMark val="none"/>
        <c:tickLblPos val="nextTo"/>
        <c:crossAx val="83670672"/>
        <c:crosses val="max"/>
        <c:crossBetween val="between"/>
        <c:majorUnit val="0.2"/>
      </c:valAx>
      <c:spPr>
        <a:solidFill>
          <a:schemeClr val="bg1"/>
        </a:solidFill>
        <a:ln>
          <a:noFill/>
        </a:ln>
        <a:effectLst/>
      </c:spPr>
    </c:plotArea>
    <c:plotVisOnly val="1"/>
    <c:dispBlanksAs val="gap"/>
    <c:showDLblsOverMax val="0"/>
  </c:chart>
  <c:spPr>
    <a:noFill/>
    <a:ln>
      <a:noFill/>
    </a:ln>
    <a:effectLst/>
  </c:spPr>
  <c:txPr>
    <a:bodyPr/>
    <a:lstStyle/>
    <a:p>
      <a:pPr>
        <a:defRPr sz="1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1479286615368979"/>
          <c:y val="7.0109042838902472E-2"/>
          <c:w val="0.54188844845419371"/>
          <c:h val="0.71804993194026001"/>
        </c:manualLayout>
      </c:layout>
      <c:barChart>
        <c:barDir val="bar"/>
        <c:grouping val="percentStacked"/>
        <c:varyColors val="0"/>
        <c:ser>
          <c:idx val="6"/>
          <c:order val="0"/>
          <c:tx>
            <c:strRef>
              <c:f>Sheet1!$A$2</c:f>
              <c:strCache>
                <c:ptCount val="1"/>
                <c:pt idx="0">
                  <c:v>Extremely important</c:v>
                </c:pt>
              </c:strCache>
            </c:strRef>
          </c:tx>
          <c:spPr>
            <a:solidFill>
              <a:schemeClr val="accent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Sheet1!$B$1:$F$1</c:f>
              <c:strCache>
                <c:ptCount val="5"/>
                <c:pt idx="0">
                  <c:v>Trust in the integrity of the adviser</c:v>
                </c:pt>
                <c:pt idx="1">
                  <c:v>Whether they can help you achieve your financial goals</c:v>
                </c:pt>
                <c:pt idx="2">
                  <c:v>How well they disclose any links between themselves and the products they recommend</c:v>
                </c:pt>
                <c:pt idx="3">
                  <c:v>Their qualifications and experience</c:v>
                </c:pt>
                <c:pt idx="4">
                  <c:v>The quality of their customer service</c:v>
                </c:pt>
              </c:strCache>
            </c:strRef>
          </c:cat>
          <c:val>
            <c:numRef>
              <c:f>Sheet1!$B$2:$F$2</c:f>
              <c:numCache>
                <c:formatCode>0%</c:formatCode>
                <c:ptCount val="5"/>
                <c:pt idx="0">
                  <c:v>0.59</c:v>
                </c:pt>
                <c:pt idx="1">
                  <c:v>0.37</c:v>
                </c:pt>
                <c:pt idx="2">
                  <c:v>0.45</c:v>
                </c:pt>
                <c:pt idx="3">
                  <c:v>0.39</c:v>
                </c:pt>
                <c:pt idx="4">
                  <c:v>0.31</c:v>
                </c:pt>
              </c:numCache>
            </c:numRef>
          </c:val>
        </c:ser>
        <c:ser>
          <c:idx val="7"/>
          <c:order val="1"/>
          <c:tx>
            <c:strRef>
              <c:f>Sheet1!$A$3</c:f>
              <c:strCache>
                <c:ptCount val="1"/>
                <c:pt idx="0">
                  <c:v>Very important</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Sheet1!$B$1:$F$1</c:f>
              <c:strCache>
                <c:ptCount val="5"/>
                <c:pt idx="0">
                  <c:v>Trust in the integrity of the adviser</c:v>
                </c:pt>
                <c:pt idx="1">
                  <c:v>Whether they can help you achieve your financial goals</c:v>
                </c:pt>
                <c:pt idx="2">
                  <c:v>How well they disclose any links between themselves and the products they recommend</c:v>
                </c:pt>
                <c:pt idx="3">
                  <c:v>Their qualifications and experience</c:v>
                </c:pt>
                <c:pt idx="4">
                  <c:v>The quality of their customer service</c:v>
                </c:pt>
              </c:strCache>
            </c:strRef>
          </c:cat>
          <c:val>
            <c:numRef>
              <c:f>Sheet1!$B$3:$F$3</c:f>
              <c:numCache>
                <c:formatCode>0%</c:formatCode>
                <c:ptCount val="5"/>
                <c:pt idx="0">
                  <c:v>0.34</c:v>
                </c:pt>
                <c:pt idx="1">
                  <c:v>0.5</c:v>
                </c:pt>
                <c:pt idx="2">
                  <c:v>0.39</c:v>
                </c:pt>
                <c:pt idx="3">
                  <c:v>0.43</c:v>
                </c:pt>
                <c:pt idx="4">
                  <c:v>0.52</c:v>
                </c:pt>
              </c:numCache>
            </c:numRef>
          </c:val>
        </c:ser>
        <c:ser>
          <c:idx val="8"/>
          <c:order val="2"/>
          <c:tx>
            <c:strRef>
              <c:f>Sheet1!$A$4</c:f>
              <c:strCache>
                <c:ptCount val="1"/>
                <c:pt idx="0">
                  <c:v>Quite important</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Sheet1!$B$1:$F$1</c:f>
              <c:strCache>
                <c:ptCount val="5"/>
                <c:pt idx="0">
                  <c:v>Trust in the integrity of the adviser</c:v>
                </c:pt>
                <c:pt idx="1">
                  <c:v>Whether they can help you achieve your financial goals</c:v>
                </c:pt>
                <c:pt idx="2">
                  <c:v>How well they disclose any links between themselves and the products they recommend</c:v>
                </c:pt>
                <c:pt idx="3">
                  <c:v>Their qualifications and experience</c:v>
                </c:pt>
                <c:pt idx="4">
                  <c:v>The quality of their customer service</c:v>
                </c:pt>
              </c:strCache>
            </c:strRef>
          </c:cat>
          <c:val>
            <c:numRef>
              <c:f>Sheet1!$B$4:$F$4</c:f>
              <c:numCache>
                <c:formatCode>0%</c:formatCode>
                <c:ptCount val="5"/>
                <c:pt idx="0">
                  <c:v>0.06</c:v>
                </c:pt>
                <c:pt idx="1">
                  <c:v>0.11</c:v>
                </c:pt>
                <c:pt idx="2">
                  <c:v>0.14000000000000001</c:v>
                </c:pt>
                <c:pt idx="3">
                  <c:v>0.15</c:v>
                </c:pt>
                <c:pt idx="4">
                  <c:v>0.15</c:v>
                </c:pt>
              </c:numCache>
            </c:numRef>
          </c:val>
        </c:ser>
        <c:ser>
          <c:idx val="0"/>
          <c:order val="3"/>
          <c:tx>
            <c:strRef>
              <c:f>Sheet1!$A$5</c:f>
              <c:strCache>
                <c:ptCount val="1"/>
                <c:pt idx="0">
                  <c:v>Not that important</c:v>
                </c:pt>
              </c:strCache>
            </c:strRef>
          </c:tx>
          <c:spPr>
            <a:solidFill>
              <a:schemeClr val="accent6"/>
            </a:solidFill>
            <a:ln>
              <a:noFill/>
            </a:ln>
            <a:effectLst/>
          </c:spPr>
          <c:invertIfNegative val="0"/>
          <c:dLbls>
            <c:dLbl>
              <c:idx val="1"/>
              <c:tx>
                <c:rich>
                  <a:bodyPr/>
                  <a:lstStyle/>
                  <a:p>
                    <a:r>
                      <a:rPr lang="en-US" smtClean="0"/>
                      <a:t>1</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mtClean="0"/>
                      <a:t>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smtClean="0"/>
                      <a:t>1</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smtClean="0"/>
                      <a:t>1</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Sheet1!$B$1:$F$1</c:f>
              <c:strCache>
                <c:ptCount val="5"/>
                <c:pt idx="0">
                  <c:v>Trust in the integrity of the adviser</c:v>
                </c:pt>
                <c:pt idx="1">
                  <c:v>Whether they can help you achieve your financial goals</c:v>
                </c:pt>
                <c:pt idx="2">
                  <c:v>How well they disclose any links between themselves and the products they recommend</c:v>
                </c:pt>
                <c:pt idx="3">
                  <c:v>Their qualifications and experience</c:v>
                </c:pt>
                <c:pt idx="4">
                  <c:v>The quality of their customer service</c:v>
                </c:pt>
              </c:strCache>
            </c:strRef>
          </c:cat>
          <c:val>
            <c:numRef>
              <c:f>Sheet1!$B$5:$F$5</c:f>
              <c:numCache>
                <c:formatCode>0%</c:formatCode>
                <c:ptCount val="5"/>
                <c:pt idx="1">
                  <c:v>0.01</c:v>
                </c:pt>
                <c:pt idx="2">
                  <c:v>0.02</c:v>
                </c:pt>
                <c:pt idx="3">
                  <c:v>0.01</c:v>
                </c:pt>
                <c:pt idx="4">
                  <c:v>0.01</c:v>
                </c:pt>
              </c:numCache>
            </c:numRef>
          </c:val>
        </c:ser>
        <c:ser>
          <c:idx val="1"/>
          <c:order val="4"/>
          <c:tx>
            <c:strRef>
              <c:f>Sheet1!$A$6</c:f>
              <c:strCache>
                <c:ptCount val="1"/>
                <c:pt idx="0">
                  <c:v>Not at all important</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Sheet1!$B$1:$F$1</c:f>
              <c:strCache>
                <c:ptCount val="5"/>
                <c:pt idx="0">
                  <c:v>Trust in the integrity of the adviser</c:v>
                </c:pt>
                <c:pt idx="1">
                  <c:v>Whether they can help you achieve your financial goals</c:v>
                </c:pt>
                <c:pt idx="2">
                  <c:v>How well they disclose any links between themselves and the products they recommend</c:v>
                </c:pt>
                <c:pt idx="3">
                  <c:v>Their qualifications and experience</c:v>
                </c:pt>
                <c:pt idx="4">
                  <c:v>The quality of their customer service</c:v>
                </c:pt>
              </c:strCache>
            </c:strRef>
          </c:cat>
          <c:val>
            <c:numRef>
              <c:f>Sheet1!$B$6:$F$6</c:f>
              <c:numCache>
                <c:formatCode>General</c:formatCode>
                <c:ptCount val="5"/>
              </c:numCache>
            </c:numRef>
          </c:val>
        </c:ser>
        <c:ser>
          <c:idx val="2"/>
          <c:order val="5"/>
          <c:tx>
            <c:strRef>
              <c:f>Sheet1!$A$7</c:f>
              <c:strCache>
                <c:ptCount val="1"/>
                <c:pt idx="0">
                  <c:v>Don't Know</c:v>
                </c:pt>
              </c:strCache>
            </c:strRef>
          </c:tx>
          <c:spPr>
            <a:solidFill>
              <a:schemeClr val="bg1">
                <a:lumMod val="50000"/>
              </a:schemeClr>
            </a:solidFill>
            <a:ln>
              <a:noFill/>
            </a:ln>
            <a:effectLst/>
          </c:spPr>
          <c:invertIfNegative val="0"/>
          <c:dLbls>
            <c:dLbl>
              <c:idx val="0"/>
              <c:tx>
                <c:rich>
                  <a:bodyPr/>
                  <a:lstStyle/>
                  <a:p>
                    <a:r>
                      <a:rPr lang="en-US" smtClean="0"/>
                      <a:t>1</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mtClean="0"/>
                      <a:t>1</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mtClean="0"/>
                      <a:t>1</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smtClean="0"/>
                      <a:t>1</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smtClean="0"/>
                      <a:t>1</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Sheet1!$B$1:$F$1</c:f>
              <c:strCache>
                <c:ptCount val="5"/>
                <c:pt idx="0">
                  <c:v>Trust in the integrity of the adviser</c:v>
                </c:pt>
                <c:pt idx="1">
                  <c:v>Whether they can help you achieve your financial goals</c:v>
                </c:pt>
                <c:pt idx="2">
                  <c:v>How well they disclose any links between themselves and the products they recommend</c:v>
                </c:pt>
                <c:pt idx="3">
                  <c:v>Their qualifications and experience</c:v>
                </c:pt>
                <c:pt idx="4">
                  <c:v>The quality of their customer service</c:v>
                </c:pt>
              </c:strCache>
            </c:strRef>
          </c:cat>
          <c:val>
            <c:numRef>
              <c:f>Sheet1!$B$7:$F$7</c:f>
              <c:numCache>
                <c:formatCode>0%</c:formatCode>
                <c:ptCount val="5"/>
                <c:pt idx="0">
                  <c:v>0.01</c:v>
                </c:pt>
                <c:pt idx="1">
                  <c:v>0.01</c:v>
                </c:pt>
                <c:pt idx="2">
                  <c:v>0.01</c:v>
                </c:pt>
                <c:pt idx="3">
                  <c:v>0.01</c:v>
                </c:pt>
                <c:pt idx="4">
                  <c:v>0.01</c:v>
                </c:pt>
              </c:numCache>
            </c:numRef>
          </c:val>
        </c:ser>
        <c:dLbls>
          <c:showLegendKey val="0"/>
          <c:showVal val="0"/>
          <c:showCatName val="0"/>
          <c:showSerName val="0"/>
          <c:showPercent val="0"/>
          <c:showBubbleSize val="0"/>
        </c:dLbls>
        <c:gapWidth val="55"/>
        <c:overlap val="100"/>
        <c:axId val="261204680"/>
        <c:axId val="259365592"/>
      </c:barChart>
      <c:catAx>
        <c:axId val="261204680"/>
        <c:scaling>
          <c:orientation val="maxMin"/>
        </c:scaling>
        <c:delete val="0"/>
        <c:axPos val="l"/>
        <c:numFmt formatCode="General" sourceLinked="1"/>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j-lt"/>
                <a:ea typeface="+mn-ea"/>
                <a:cs typeface="+mn-cs"/>
              </a:defRPr>
            </a:pPr>
            <a:endParaRPr lang="en-US"/>
          </a:p>
        </c:txPr>
        <c:crossAx val="259365592"/>
        <c:crosses val="autoZero"/>
        <c:auto val="1"/>
        <c:lblAlgn val="ctr"/>
        <c:lblOffset val="100"/>
        <c:tickLblSkip val="1"/>
        <c:tickMarkSkip val="1"/>
        <c:noMultiLvlLbl val="0"/>
      </c:catAx>
      <c:valAx>
        <c:axId val="259365592"/>
        <c:scaling>
          <c:orientation val="minMax"/>
        </c:scaling>
        <c:delete val="1"/>
        <c:axPos val="b"/>
        <c:numFmt formatCode="0%" sourceLinked="1"/>
        <c:majorTickMark val="out"/>
        <c:minorTickMark val="none"/>
        <c:tickLblPos val="nextTo"/>
        <c:crossAx val="261204680"/>
        <c:crosses val="max"/>
        <c:crossBetween val="between"/>
        <c:majorUnit val="0.2"/>
      </c:valAx>
      <c:spPr>
        <a:noFill/>
        <a:ln>
          <a:noFill/>
        </a:ln>
        <a:effectLst/>
      </c:spPr>
    </c:plotArea>
    <c:legend>
      <c:legendPos val="b"/>
      <c:layout>
        <c:manualLayout>
          <c:xMode val="edge"/>
          <c:yMode val="edge"/>
          <c:x val="1.6704631738800303E-2"/>
          <c:y val="0.80938115421925672"/>
          <c:w val="0.89999999999999991"/>
          <c:h val="7.3054663031249037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j-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100">
          <a:solidFill>
            <a:schemeClr val="tx1">
              <a:lumMod val="75000"/>
              <a:lumOff val="25000"/>
            </a:schemeClr>
          </a:solidFill>
          <a:latin typeface="+mj-lt"/>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1479286615368979"/>
          <c:y val="7.0109042838902472E-2"/>
          <c:w val="0.5540372715369577"/>
          <c:h val="0.71804993194026001"/>
        </c:manualLayout>
      </c:layout>
      <c:barChart>
        <c:barDir val="bar"/>
        <c:grouping val="percentStacked"/>
        <c:varyColors val="0"/>
        <c:ser>
          <c:idx val="6"/>
          <c:order val="0"/>
          <c:tx>
            <c:strRef>
              <c:f>Sheet1!$A$2</c:f>
              <c:strCache>
                <c:ptCount val="1"/>
                <c:pt idx="0">
                  <c:v>Extremely important</c:v>
                </c:pt>
              </c:strCache>
            </c:strRef>
          </c:tx>
          <c:spPr>
            <a:solidFill>
              <a:schemeClr val="accent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Sheet1!$B$1:$G$1</c:f>
              <c:strCache>
                <c:ptCount val="6"/>
                <c:pt idx="0">
                  <c:v>Whether they help me understand my risk profile</c:v>
                </c:pt>
                <c:pt idx="1">
                  <c:v>Their ability to use plain, everyday language</c:v>
                </c:pt>
                <c:pt idx="2">
                  <c:v>Their costs and fees</c:v>
                </c:pt>
                <c:pt idx="3">
                  <c:v>How well they disclose how they are paid</c:v>
                </c:pt>
                <c:pt idx="4">
                  <c:v>The recommendation of a friend or family member</c:v>
                </c:pt>
                <c:pt idx="5">
                  <c:v>How close they are to where you live</c:v>
                </c:pt>
              </c:strCache>
            </c:strRef>
          </c:cat>
          <c:val>
            <c:numRef>
              <c:f>Sheet1!$B$2:$G$2</c:f>
              <c:numCache>
                <c:formatCode>0%</c:formatCode>
                <c:ptCount val="6"/>
                <c:pt idx="0">
                  <c:v>0.33</c:v>
                </c:pt>
                <c:pt idx="1">
                  <c:v>0.33</c:v>
                </c:pt>
                <c:pt idx="2">
                  <c:v>0.31</c:v>
                </c:pt>
                <c:pt idx="3">
                  <c:v>0.28000000000000003</c:v>
                </c:pt>
                <c:pt idx="4">
                  <c:v>7.0000000000000007E-2</c:v>
                </c:pt>
                <c:pt idx="5">
                  <c:v>0.04</c:v>
                </c:pt>
              </c:numCache>
            </c:numRef>
          </c:val>
        </c:ser>
        <c:ser>
          <c:idx val="7"/>
          <c:order val="1"/>
          <c:tx>
            <c:strRef>
              <c:f>Sheet1!$A$3</c:f>
              <c:strCache>
                <c:ptCount val="1"/>
                <c:pt idx="0">
                  <c:v>Very important</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Sheet1!$B$1:$G$1</c:f>
              <c:strCache>
                <c:ptCount val="6"/>
                <c:pt idx="0">
                  <c:v>Whether they help me understand my risk profile</c:v>
                </c:pt>
                <c:pt idx="1">
                  <c:v>Their ability to use plain, everyday language</c:v>
                </c:pt>
                <c:pt idx="2">
                  <c:v>Their costs and fees</c:v>
                </c:pt>
                <c:pt idx="3">
                  <c:v>How well they disclose how they are paid</c:v>
                </c:pt>
                <c:pt idx="4">
                  <c:v>The recommendation of a friend or family member</c:v>
                </c:pt>
                <c:pt idx="5">
                  <c:v>How close they are to where you live</c:v>
                </c:pt>
              </c:strCache>
            </c:strRef>
          </c:cat>
          <c:val>
            <c:numRef>
              <c:f>Sheet1!$B$3:$G$3</c:f>
              <c:numCache>
                <c:formatCode>0%</c:formatCode>
                <c:ptCount val="6"/>
                <c:pt idx="0">
                  <c:v>0.47</c:v>
                </c:pt>
                <c:pt idx="1">
                  <c:v>0.44</c:v>
                </c:pt>
                <c:pt idx="2">
                  <c:v>0.39</c:v>
                </c:pt>
                <c:pt idx="3">
                  <c:v>0.39</c:v>
                </c:pt>
                <c:pt idx="4">
                  <c:v>0.24</c:v>
                </c:pt>
                <c:pt idx="5">
                  <c:v>0.14000000000000001</c:v>
                </c:pt>
              </c:numCache>
            </c:numRef>
          </c:val>
        </c:ser>
        <c:ser>
          <c:idx val="8"/>
          <c:order val="2"/>
          <c:tx>
            <c:strRef>
              <c:f>Sheet1!$A$4</c:f>
              <c:strCache>
                <c:ptCount val="1"/>
                <c:pt idx="0">
                  <c:v>Quite important</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Sheet1!$B$1:$G$1</c:f>
              <c:strCache>
                <c:ptCount val="6"/>
                <c:pt idx="0">
                  <c:v>Whether they help me understand my risk profile</c:v>
                </c:pt>
                <c:pt idx="1">
                  <c:v>Their ability to use plain, everyday language</c:v>
                </c:pt>
                <c:pt idx="2">
                  <c:v>Their costs and fees</c:v>
                </c:pt>
                <c:pt idx="3">
                  <c:v>How well they disclose how they are paid</c:v>
                </c:pt>
                <c:pt idx="4">
                  <c:v>The recommendation of a friend or family member</c:v>
                </c:pt>
                <c:pt idx="5">
                  <c:v>How close they are to where you live</c:v>
                </c:pt>
              </c:strCache>
            </c:strRef>
          </c:cat>
          <c:val>
            <c:numRef>
              <c:f>Sheet1!$B$4:$G$4</c:f>
              <c:numCache>
                <c:formatCode>0%</c:formatCode>
                <c:ptCount val="6"/>
                <c:pt idx="0">
                  <c:v>0.17</c:v>
                </c:pt>
                <c:pt idx="1">
                  <c:v>0.2</c:v>
                </c:pt>
                <c:pt idx="2">
                  <c:v>0.27</c:v>
                </c:pt>
                <c:pt idx="3">
                  <c:v>0.22</c:v>
                </c:pt>
                <c:pt idx="4">
                  <c:v>0.39</c:v>
                </c:pt>
                <c:pt idx="5">
                  <c:v>0.32</c:v>
                </c:pt>
              </c:numCache>
            </c:numRef>
          </c:val>
        </c:ser>
        <c:ser>
          <c:idx val="0"/>
          <c:order val="3"/>
          <c:tx>
            <c:strRef>
              <c:f>Sheet1!$A$5</c:f>
              <c:strCache>
                <c:ptCount val="1"/>
                <c:pt idx="0">
                  <c:v>Not that important</c:v>
                </c:pt>
              </c:strCache>
            </c:strRef>
          </c:tx>
          <c:spPr>
            <a:solidFill>
              <a:schemeClr val="accent6"/>
            </a:solidFill>
            <a:ln>
              <a:noFill/>
            </a:ln>
            <a:effectLst/>
          </c:spPr>
          <c:invertIfNegative val="0"/>
          <c:dLbls>
            <c:dLbl>
              <c:idx val="0"/>
              <c:tx>
                <c:rich>
                  <a:bodyPr/>
                  <a:lstStyle/>
                  <a:p>
                    <a:r>
                      <a:rPr lang="en-US" smtClean="0"/>
                      <a:t>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mtClean="0"/>
                      <a:t>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mtClean="0"/>
                      <a:t>2</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Sheet1!$B$1:$G$1</c:f>
              <c:strCache>
                <c:ptCount val="6"/>
                <c:pt idx="0">
                  <c:v>Whether they help me understand my risk profile</c:v>
                </c:pt>
                <c:pt idx="1">
                  <c:v>Their ability to use plain, everyday language</c:v>
                </c:pt>
                <c:pt idx="2">
                  <c:v>Their costs and fees</c:v>
                </c:pt>
                <c:pt idx="3">
                  <c:v>How well they disclose how they are paid</c:v>
                </c:pt>
                <c:pt idx="4">
                  <c:v>The recommendation of a friend or family member</c:v>
                </c:pt>
                <c:pt idx="5">
                  <c:v>How close they are to where you live</c:v>
                </c:pt>
              </c:strCache>
            </c:strRef>
          </c:cat>
          <c:val>
            <c:numRef>
              <c:f>Sheet1!$B$5:$G$5</c:f>
              <c:numCache>
                <c:formatCode>0%</c:formatCode>
                <c:ptCount val="6"/>
                <c:pt idx="0">
                  <c:v>0.02</c:v>
                </c:pt>
                <c:pt idx="1">
                  <c:v>0.02</c:v>
                </c:pt>
                <c:pt idx="2">
                  <c:v>0.02</c:v>
                </c:pt>
                <c:pt idx="3">
                  <c:v>0.1</c:v>
                </c:pt>
                <c:pt idx="4">
                  <c:v>0.27</c:v>
                </c:pt>
                <c:pt idx="5">
                  <c:v>0.42</c:v>
                </c:pt>
              </c:numCache>
            </c:numRef>
          </c:val>
        </c:ser>
        <c:ser>
          <c:idx val="1"/>
          <c:order val="4"/>
          <c:tx>
            <c:strRef>
              <c:f>Sheet1!$A$6</c:f>
              <c:strCache>
                <c:ptCount val="1"/>
                <c:pt idx="0">
                  <c:v>Not at all important</c:v>
                </c:pt>
              </c:strCache>
            </c:strRef>
          </c:tx>
          <c:spPr>
            <a:solidFill>
              <a:schemeClr val="accent6">
                <a:lumMod val="75000"/>
              </a:schemeClr>
            </a:solidFill>
            <a:ln>
              <a:noFill/>
            </a:ln>
            <a:effectLst/>
          </c:spPr>
          <c:invertIfNegative val="0"/>
          <c:dLbls>
            <c:dLbl>
              <c:idx val="3"/>
              <c:tx>
                <c:rich>
                  <a:bodyPr/>
                  <a:lstStyle/>
                  <a:p>
                    <a:r>
                      <a:rPr lang="en-US" smtClean="0"/>
                      <a:t>1</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smtClean="0"/>
                      <a:t>2</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Sheet1!$B$1:$G$1</c:f>
              <c:strCache>
                <c:ptCount val="6"/>
                <c:pt idx="0">
                  <c:v>Whether they help me understand my risk profile</c:v>
                </c:pt>
                <c:pt idx="1">
                  <c:v>Their ability to use plain, everyday language</c:v>
                </c:pt>
                <c:pt idx="2">
                  <c:v>Their costs and fees</c:v>
                </c:pt>
                <c:pt idx="3">
                  <c:v>How well they disclose how they are paid</c:v>
                </c:pt>
                <c:pt idx="4">
                  <c:v>The recommendation of a friend or family member</c:v>
                </c:pt>
                <c:pt idx="5">
                  <c:v>How close they are to where you live</c:v>
                </c:pt>
              </c:strCache>
            </c:strRef>
          </c:cat>
          <c:val>
            <c:numRef>
              <c:f>Sheet1!$B$6:$G$6</c:f>
              <c:numCache>
                <c:formatCode>General</c:formatCode>
                <c:ptCount val="6"/>
                <c:pt idx="3" formatCode="0%">
                  <c:v>0.01</c:v>
                </c:pt>
                <c:pt idx="4" formatCode="0%">
                  <c:v>0.02</c:v>
                </c:pt>
                <c:pt idx="5" formatCode="0%">
                  <c:v>7.0000000000000007E-2</c:v>
                </c:pt>
              </c:numCache>
            </c:numRef>
          </c:val>
        </c:ser>
        <c:ser>
          <c:idx val="2"/>
          <c:order val="5"/>
          <c:tx>
            <c:strRef>
              <c:f>Sheet1!$A$7</c:f>
              <c:strCache>
                <c:ptCount val="1"/>
                <c:pt idx="0">
                  <c:v>Don't Know</c:v>
                </c:pt>
              </c:strCache>
            </c:strRef>
          </c:tx>
          <c:spPr>
            <a:solidFill>
              <a:schemeClr val="bg1">
                <a:lumMod val="50000"/>
              </a:schemeClr>
            </a:solidFill>
            <a:ln>
              <a:noFill/>
            </a:ln>
            <a:effectLst/>
          </c:spPr>
          <c:invertIfNegative val="0"/>
          <c:dLbls>
            <c:dLbl>
              <c:idx val="0"/>
              <c:tx>
                <c:rich>
                  <a:bodyPr/>
                  <a:lstStyle/>
                  <a:p>
                    <a:r>
                      <a:rPr lang="en-US" smtClean="0"/>
                      <a:t>1</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mtClean="0"/>
                      <a:t>1</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mtClean="0"/>
                      <a:t>1</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smtClean="0"/>
                      <a:t>1</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smtClean="0"/>
                      <a:t>1</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smtClean="0"/>
                      <a:t>1</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Sheet1!$B$1:$G$1</c:f>
              <c:strCache>
                <c:ptCount val="6"/>
                <c:pt idx="0">
                  <c:v>Whether they help me understand my risk profile</c:v>
                </c:pt>
                <c:pt idx="1">
                  <c:v>Their ability to use plain, everyday language</c:v>
                </c:pt>
                <c:pt idx="2">
                  <c:v>Their costs and fees</c:v>
                </c:pt>
                <c:pt idx="3">
                  <c:v>How well they disclose how they are paid</c:v>
                </c:pt>
                <c:pt idx="4">
                  <c:v>The recommendation of a friend or family member</c:v>
                </c:pt>
                <c:pt idx="5">
                  <c:v>How close they are to where you live</c:v>
                </c:pt>
              </c:strCache>
            </c:strRef>
          </c:cat>
          <c:val>
            <c:numRef>
              <c:f>Sheet1!$B$7:$G$7</c:f>
              <c:numCache>
                <c:formatCode>0%</c:formatCode>
                <c:ptCount val="6"/>
                <c:pt idx="0">
                  <c:v>0.01</c:v>
                </c:pt>
                <c:pt idx="1">
                  <c:v>0.01</c:v>
                </c:pt>
                <c:pt idx="2">
                  <c:v>0.01</c:v>
                </c:pt>
                <c:pt idx="3">
                  <c:v>0.01</c:v>
                </c:pt>
                <c:pt idx="4">
                  <c:v>0.01</c:v>
                </c:pt>
                <c:pt idx="5">
                  <c:v>0.01</c:v>
                </c:pt>
              </c:numCache>
            </c:numRef>
          </c:val>
        </c:ser>
        <c:dLbls>
          <c:showLegendKey val="0"/>
          <c:showVal val="0"/>
          <c:showCatName val="0"/>
          <c:showSerName val="0"/>
          <c:showPercent val="0"/>
          <c:showBubbleSize val="0"/>
        </c:dLbls>
        <c:gapWidth val="55"/>
        <c:overlap val="100"/>
        <c:axId val="262001624"/>
        <c:axId val="262002016"/>
      </c:barChart>
      <c:catAx>
        <c:axId val="262001624"/>
        <c:scaling>
          <c:orientation val="maxMin"/>
        </c:scaling>
        <c:delete val="0"/>
        <c:axPos val="l"/>
        <c:numFmt formatCode="General" sourceLinked="1"/>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j-lt"/>
                <a:ea typeface="+mn-ea"/>
                <a:cs typeface="+mn-cs"/>
              </a:defRPr>
            </a:pPr>
            <a:endParaRPr lang="en-US"/>
          </a:p>
        </c:txPr>
        <c:crossAx val="262002016"/>
        <c:crosses val="autoZero"/>
        <c:auto val="1"/>
        <c:lblAlgn val="ctr"/>
        <c:lblOffset val="100"/>
        <c:tickLblSkip val="1"/>
        <c:tickMarkSkip val="1"/>
        <c:noMultiLvlLbl val="0"/>
      </c:catAx>
      <c:valAx>
        <c:axId val="262002016"/>
        <c:scaling>
          <c:orientation val="minMax"/>
        </c:scaling>
        <c:delete val="1"/>
        <c:axPos val="b"/>
        <c:numFmt formatCode="0%" sourceLinked="1"/>
        <c:majorTickMark val="out"/>
        <c:minorTickMark val="none"/>
        <c:tickLblPos val="nextTo"/>
        <c:crossAx val="262001624"/>
        <c:crosses val="max"/>
        <c:crossBetween val="between"/>
        <c:majorUnit val="0.2"/>
      </c:valAx>
      <c:spPr>
        <a:noFill/>
        <a:ln>
          <a:noFill/>
        </a:ln>
        <a:effectLst/>
      </c:spPr>
    </c:plotArea>
    <c:legend>
      <c:legendPos val="b"/>
      <c:layout>
        <c:manualLayout>
          <c:xMode val="edge"/>
          <c:yMode val="edge"/>
          <c:x val="1.6704631738800303E-2"/>
          <c:y val="0.80938115421925672"/>
          <c:w val="0.89999999999999991"/>
          <c:h val="7.3054663031249037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j-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100">
          <a:solidFill>
            <a:schemeClr val="tx1">
              <a:lumMod val="75000"/>
              <a:lumOff val="25000"/>
            </a:schemeClr>
          </a:solidFill>
          <a:latin typeface="+mj-lt"/>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121" y="58333"/>
            <a:ext cx="9144000" cy="6096000"/>
          </a:xfrm>
          <a:prstGeom prst="rect">
            <a:avLst/>
          </a:prstGeom>
        </p:spPr>
      </p:pic>
      <p:sp>
        <p:nvSpPr>
          <p:cNvPr id="16" name="Rectangle 15"/>
          <p:cNvSpPr/>
          <p:nvPr userDrawn="1"/>
        </p:nvSpPr>
        <p:spPr>
          <a:xfrm>
            <a:off x="-3176" y="6109758"/>
            <a:ext cx="572929" cy="532467"/>
          </a:xfrm>
          <a:prstGeom prst="rect">
            <a:avLst/>
          </a:prstGeom>
          <a:solidFill>
            <a:schemeClr val="accent5">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9" name="Rectangle 18"/>
          <p:cNvSpPr/>
          <p:nvPr userDrawn="1"/>
        </p:nvSpPr>
        <p:spPr>
          <a:xfrm>
            <a:off x="0" y="6102225"/>
            <a:ext cx="9137650" cy="540000"/>
          </a:xfrm>
          <a:prstGeom prst="rect">
            <a:avLst/>
          </a:prstGeom>
          <a:solidFill>
            <a:schemeClr val="accent6">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 name="Subtitle 2"/>
          <p:cNvSpPr>
            <a:spLocks noGrp="1"/>
          </p:cNvSpPr>
          <p:nvPr>
            <p:ph type="subTitle" idx="1"/>
          </p:nvPr>
        </p:nvSpPr>
        <p:spPr>
          <a:xfrm>
            <a:off x="542926" y="6109758"/>
            <a:ext cx="8603994" cy="532467"/>
          </a:xfrm>
        </p:spPr>
        <p:txBody>
          <a:bodyPr anchor="ct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8" name="Rectangle 7"/>
          <p:cNvSpPr/>
          <p:nvPr userDrawn="1"/>
        </p:nvSpPr>
        <p:spPr>
          <a:xfrm>
            <a:off x="0" y="0"/>
            <a:ext cx="9144000" cy="592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 name="Rectangle 8"/>
          <p:cNvSpPr/>
          <p:nvPr userDrawn="1"/>
        </p:nvSpPr>
        <p:spPr>
          <a:xfrm>
            <a:off x="-6350" y="6798733"/>
            <a:ext cx="9144000" cy="592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 name="Rectangle 9"/>
          <p:cNvSpPr/>
          <p:nvPr userDrawn="1"/>
        </p:nvSpPr>
        <p:spPr>
          <a:xfrm>
            <a:off x="1625845" y="4361921"/>
            <a:ext cx="7526618" cy="1747837"/>
          </a:xfrm>
          <a:prstGeom prst="rect">
            <a:avLst/>
          </a:prstGeom>
          <a:solidFill>
            <a:srgbClr val="469EB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1" name="Rectangle 10"/>
          <p:cNvSpPr/>
          <p:nvPr userDrawn="1"/>
        </p:nvSpPr>
        <p:spPr>
          <a:xfrm>
            <a:off x="-8473" y="58468"/>
            <a:ext cx="1076400" cy="1857876"/>
          </a:xfrm>
          <a:prstGeom prst="rect">
            <a:avLst/>
          </a:prstGeom>
          <a:solidFill>
            <a:srgbClr val="469EB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2" name="Rectangle 11"/>
          <p:cNvSpPr/>
          <p:nvPr userDrawn="1"/>
        </p:nvSpPr>
        <p:spPr>
          <a:xfrm>
            <a:off x="1066872" y="1916374"/>
            <a:ext cx="1076400" cy="1076060"/>
          </a:xfrm>
          <a:prstGeom prst="rect">
            <a:avLst/>
          </a:prstGeom>
          <a:solidFill>
            <a:schemeClr val="accent5">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3" name="Rectangle 12"/>
          <p:cNvSpPr/>
          <p:nvPr userDrawn="1"/>
        </p:nvSpPr>
        <p:spPr>
          <a:xfrm>
            <a:off x="-8473" y="1916374"/>
            <a:ext cx="1076400" cy="1076060"/>
          </a:xfrm>
          <a:prstGeom prst="rect">
            <a:avLst/>
          </a:prstGeom>
          <a:solidFill>
            <a:schemeClr val="accent6">
              <a:lumMod val="90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4" name="Rectangle 13"/>
          <p:cNvSpPr/>
          <p:nvPr userDrawn="1"/>
        </p:nvSpPr>
        <p:spPr>
          <a:xfrm>
            <a:off x="-8473" y="2992434"/>
            <a:ext cx="540000" cy="540000"/>
          </a:xfrm>
          <a:prstGeom prst="rect">
            <a:avLst/>
          </a:prstGeom>
          <a:solidFill>
            <a:schemeClr val="accent2">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5" name="Rectangle 14"/>
          <p:cNvSpPr/>
          <p:nvPr userDrawn="1"/>
        </p:nvSpPr>
        <p:spPr>
          <a:xfrm>
            <a:off x="531527" y="3532464"/>
            <a:ext cx="540000" cy="540000"/>
          </a:xfrm>
          <a:prstGeom prst="rect">
            <a:avLst/>
          </a:prstGeom>
          <a:solidFill>
            <a:schemeClr val="tx2">
              <a:lumMod val="60000"/>
              <a:lumOff val="40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 name="Title 1"/>
          <p:cNvSpPr>
            <a:spLocks noGrp="1"/>
          </p:cNvSpPr>
          <p:nvPr>
            <p:ph type="ctrTitle"/>
          </p:nvPr>
        </p:nvSpPr>
        <p:spPr>
          <a:xfrm>
            <a:off x="2319868" y="4404253"/>
            <a:ext cx="6817782" cy="1613430"/>
          </a:xfrm>
        </p:spPr>
        <p:txBody>
          <a:bodyPr anchor="b">
            <a:normAutofit/>
          </a:bodyPr>
          <a:lstStyle>
            <a:lvl1pPr algn="r">
              <a:defRPr sz="4000">
                <a:solidFill>
                  <a:schemeClr val="bg1"/>
                </a:solidFill>
              </a:defRPr>
            </a:lvl1pPr>
          </a:lstStyle>
          <a:p>
            <a:r>
              <a:rPr lang="en-US" smtClean="0"/>
              <a:t>Click to edit Master title style</a:t>
            </a:r>
            <a:endParaRPr lang="en-US" dirty="0"/>
          </a:p>
        </p:txBody>
      </p:sp>
      <p:sp>
        <p:nvSpPr>
          <p:cNvPr id="23" name="Rectangle 22"/>
          <p:cNvSpPr/>
          <p:nvPr userDrawn="1"/>
        </p:nvSpPr>
        <p:spPr>
          <a:xfrm>
            <a:off x="1625845" y="3829454"/>
            <a:ext cx="4116104" cy="532466"/>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pic>
        <p:nvPicPr>
          <p:cNvPr id="24" name="Picture 23"/>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4741924" y="3945337"/>
            <a:ext cx="728522" cy="350189"/>
          </a:xfrm>
          <a:prstGeom prst="rect">
            <a:avLst/>
          </a:prstGeom>
        </p:spPr>
      </p:pic>
      <p:pic>
        <p:nvPicPr>
          <p:cNvPr id="25" name="Picture 24"/>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835412" y="3940722"/>
            <a:ext cx="1102214" cy="359418"/>
          </a:xfrm>
          <a:prstGeom prst="rect">
            <a:avLst/>
          </a:prstGeom>
        </p:spPr>
      </p:pic>
      <p:pic>
        <p:nvPicPr>
          <p:cNvPr id="26" name="Picture 2" descr="http://www.theexchange.org.nz/themes/theexchange/images/logos/cflri-logo-02.png"/>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3112700" y="3893220"/>
            <a:ext cx="1454150" cy="454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696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r="1774"/>
          <a:stretch/>
        </p:blipFill>
        <p:spPr>
          <a:xfrm flipH="1">
            <a:off x="8466" y="58468"/>
            <a:ext cx="9156695" cy="6214747"/>
          </a:xfrm>
          <a:prstGeom prst="rect">
            <a:avLst/>
          </a:prstGeom>
        </p:spPr>
      </p:pic>
      <p:sp>
        <p:nvSpPr>
          <p:cNvPr id="10" name="Rectangle 9"/>
          <p:cNvSpPr/>
          <p:nvPr userDrawn="1"/>
        </p:nvSpPr>
        <p:spPr>
          <a:xfrm>
            <a:off x="-8473" y="58467"/>
            <a:ext cx="1076400" cy="2213893"/>
          </a:xfrm>
          <a:prstGeom prst="rect">
            <a:avLst/>
          </a:prstGeom>
          <a:solidFill>
            <a:srgbClr val="469EB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1" name="Rectangle 10"/>
          <p:cNvSpPr/>
          <p:nvPr userDrawn="1"/>
        </p:nvSpPr>
        <p:spPr>
          <a:xfrm>
            <a:off x="1066872" y="2280440"/>
            <a:ext cx="1076400" cy="1076060"/>
          </a:xfrm>
          <a:prstGeom prst="rect">
            <a:avLst/>
          </a:prstGeom>
          <a:solidFill>
            <a:schemeClr val="accent5">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2" name="Rectangle 11"/>
          <p:cNvSpPr/>
          <p:nvPr userDrawn="1"/>
        </p:nvSpPr>
        <p:spPr>
          <a:xfrm>
            <a:off x="-8473" y="2280440"/>
            <a:ext cx="1076400" cy="1076060"/>
          </a:xfrm>
          <a:prstGeom prst="rect">
            <a:avLst/>
          </a:prstGeom>
          <a:solidFill>
            <a:schemeClr val="accent6">
              <a:lumMod val="90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3" name="Rectangle 12"/>
          <p:cNvSpPr/>
          <p:nvPr userDrawn="1"/>
        </p:nvSpPr>
        <p:spPr>
          <a:xfrm>
            <a:off x="-8473" y="3356500"/>
            <a:ext cx="540000" cy="540000"/>
          </a:xfrm>
          <a:prstGeom prst="rect">
            <a:avLst/>
          </a:prstGeom>
          <a:solidFill>
            <a:schemeClr val="accent2">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4" name="Rectangle 13"/>
          <p:cNvSpPr/>
          <p:nvPr userDrawn="1"/>
        </p:nvSpPr>
        <p:spPr>
          <a:xfrm>
            <a:off x="531527" y="3896530"/>
            <a:ext cx="540000" cy="540000"/>
          </a:xfrm>
          <a:prstGeom prst="rect">
            <a:avLst/>
          </a:prstGeom>
          <a:solidFill>
            <a:schemeClr val="tx2">
              <a:lumMod val="60000"/>
              <a:lumOff val="40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5" name="Rectangle 14"/>
          <p:cNvSpPr/>
          <p:nvPr userDrawn="1"/>
        </p:nvSpPr>
        <p:spPr>
          <a:xfrm>
            <a:off x="6761072" y="58468"/>
            <a:ext cx="2382924" cy="6214747"/>
          </a:xfrm>
          <a:prstGeom prst="rect">
            <a:avLst/>
          </a:prstGeom>
          <a:solidFill>
            <a:srgbClr val="C2D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0" name="Rectangle 19"/>
          <p:cNvSpPr/>
          <p:nvPr userDrawn="1"/>
        </p:nvSpPr>
        <p:spPr>
          <a:xfrm>
            <a:off x="1616331" y="4533457"/>
            <a:ext cx="7526618" cy="1747837"/>
          </a:xfrm>
          <a:prstGeom prst="rect">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 name="Title 1"/>
          <p:cNvSpPr>
            <a:spLocks noGrp="1"/>
          </p:cNvSpPr>
          <p:nvPr>
            <p:ph type="title"/>
          </p:nvPr>
        </p:nvSpPr>
        <p:spPr>
          <a:xfrm>
            <a:off x="1768730" y="4621435"/>
            <a:ext cx="7297281" cy="1507021"/>
          </a:xfrm>
        </p:spPr>
        <p:txBody>
          <a:bodyPr anchor="b">
            <a:normAutofit/>
          </a:bodyPr>
          <a:lstStyle>
            <a:lvl1pPr algn="r">
              <a:defRPr sz="4400">
                <a:solidFill>
                  <a:schemeClr val="bg1"/>
                </a:solidFill>
              </a:defRPr>
            </a:lvl1pPr>
          </a:lstStyle>
          <a:p>
            <a:r>
              <a:rPr lang="en-US" smtClean="0"/>
              <a:t>Click to edit Master title style</a:t>
            </a:r>
            <a:endParaRPr lang="en-US" dirty="0"/>
          </a:p>
        </p:txBody>
      </p:sp>
      <p:sp>
        <p:nvSpPr>
          <p:cNvPr id="25" name="Rectangle 24"/>
          <p:cNvSpPr/>
          <p:nvPr userDrawn="1"/>
        </p:nvSpPr>
        <p:spPr>
          <a:xfrm>
            <a:off x="0" y="6273215"/>
            <a:ext cx="9152463" cy="532466"/>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6" name="Rectangle 25"/>
          <p:cNvSpPr/>
          <p:nvPr userDrawn="1"/>
        </p:nvSpPr>
        <p:spPr>
          <a:xfrm>
            <a:off x="-12699" y="6281294"/>
            <a:ext cx="540000" cy="532334"/>
          </a:xfrm>
          <a:prstGeom prst="rect">
            <a:avLst/>
          </a:prstGeom>
          <a:solidFill>
            <a:schemeClr val="tx2">
              <a:lumMod val="60000"/>
              <a:lumOff val="40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pic>
        <p:nvPicPr>
          <p:cNvPr id="27" name="Picture 26"/>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8152438" y="6379573"/>
            <a:ext cx="728522" cy="350189"/>
          </a:xfrm>
          <a:prstGeom prst="rect">
            <a:avLst/>
          </a:prstGeom>
        </p:spPr>
      </p:pic>
      <p:pic>
        <p:nvPicPr>
          <p:cNvPr id="28" name="Picture 27"/>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245926" y="6374958"/>
            <a:ext cx="1102214" cy="359418"/>
          </a:xfrm>
          <a:prstGeom prst="rect">
            <a:avLst/>
          </a:prstGeom>
        </p:spPr>
      </p:pic>
      <p:pic>
        <p:nvPicPr>
          <p:cNvPr id="29" name="Picture 2" descr="http://www.theexchange.org.nz/themes/theexchange/images/logos/cflri-logo-02.png"/>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6523214" y="6327456"/>
            <a:ext cx="1454150" cy="454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196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463" y="58468"/>
            <a:ext cx="9144000" cy="6096000"/>
          </a:xfrm>
          <a:prstGeom prst="rect">
            <a:avLst/>
          </a:prstGeom>
        </p:spPr>
      </p:pic>
      <p:sp>
        <p:nvSpPr>
          <p:cNvPr id="10" name="Rectangle 9"/>
          <p:cNvSpPr/>
          <p:nvPr userDrawn="1"/>
        </p:nvSpPr>
        <p:spPr>
          <a:xfrm>
            <a:off x="-6" y="58467"/>
            <a:ext cx="1076400" cy="2865931"/>
          </a:xfrm>
          <a:prstGeom prst="rect">
            <a:avLst/>
          </a:prstGeom>
          <a:solidFill>
            <a:srgbClr val="469EB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1" name="Rectangle 10"/>
          <p:cNvSpPr/>
          <p:nvPr userDrawn="1"/>
        </p:nvSpPr>
        <p:spPr>
          <a:xfrm>
            <a:off x="1075339" y="2923909"/>
            <a:ext cx="1076400" cy="1076060"/>
          </a:xfrm>
          <a:prstGeom prst="rect">
            <a:avLst/>
          </a:prstGeom>
          <a:solidFill>
            <a:schemeClr val="accent5">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2" name="Rectangle 11"/>
          <p:cNvSpPr/>
          <p:nvPr userDrawn="1"/>
        </p:nvSpPr>
        <p:spPr>
          <a:xfrm>
            <a:off x="0" y="2923879"/>
            <a:ext cx="1076400" cy="1076060"/>
          </a:xfrm>
          <a:prstGeom prst="rect">
            <a:avLst/>
          </a:prstGeom>
          <a:solidFill>
            <a:schemeClr val="accent6">
              <a:lumMod val="90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3" name="Rectangle 12"/>
          <p:cNvSpPr/>
          <p:nvPr userDrawn="1"/>
        </p:nvSpPr>
        <p:spPr>
          <a:xfrm>
            <a:off x="-8473" y="3999969"/>
            <a:ext cx="540000" cy="540000"/>
          </a:xfrm>
          <a:prstGeom prst="rect">
            <a:avLst/>
          </a:prstGeom>
          <a:solidFill>
            <a:schemeClr val="accent2">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4" name="Rectangle 13"/>
          <p:cNvSpPr/>
          <p:nvPr userDrawn="1"/>
        </p:nvSpPr>
        <p:spPr>
          <a:xfrm>
            <a:off x="531527" y="4539999"/>
            <a:ext cx="540000" cy="540000"/>
          </a:xfrm>
          <a:prstGeom prst="rect">
            <a:avLst/>
          </a:prstGeom>
          <a:solidFill>
            <a:schemeClr val="tx2">
              <a:lumMod val="60000"/>
              <a:lumOff val="40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5" name="Rectangle 14"/>
          <p:cNvSpPr/>
          <p:nvPr userDrawn="1"/>
        </p:nvSpPr>
        <p:spPr>
          <a:xfrm>
            <a:off x="6769539" y="58468"/>
            <a:ext cx="2382924" cy="6214747"/>
          </a:xfrm>
          <a:prstGeom prst="rect">
            <a:avLst/>
          </a:prstGeom>
          <a:solidFill>
            <a:srgbClr val="C2D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0" name="Rectangle 19"/>
          <p:cNvSpPr/>
          <p:nvPr userDrawn="1"/>
        </p:nvSpPr>
        <p:spPr>
          <a:xfrm>
            <a:off x="1616331" y="4533457"/>
            <a:ext cx="7526618" cy="1747837"/>
          </a:xfrm>
          <a:prstGeom prst="rect">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 name="Title 1"/>
          <p:cNvSpPr>
            <a:spLocks noGrp="1"/>
          </p:cNvSpPr>
          <p:nvPr>
            <p:ph type="title"/>
          </p:nvPr>
        </p:nvSpPr>
        <p:spPr>
          <a:xfrm>
            <a:off x="1768730" y="4621435"/>
            <a:ext cx="7297281" cy="1507021"/>
          </a:xfrm>
        </p:spPr>
        <p:txBody>
          <a:bodyPr anchor="b">
            <a:normAutofit/>
          </a:bodyPr>
          <a:lstStyle>
            <a:lvl1pPr algn="r">
              <a:defRPr sz="4400">
                <a:solidFill>
                  <a:schemeClr val="bg1"/>
                </a:solidFill>
              </a:defRPr>
            </a:lvl1pPr>
          </a:lstStyle>
          <a:p>
            <a:r>
              <a:rPr lang="en-US" smtClean="0"/>
              <a:t>Click to edit Master title style</a:t>
            </a:r>
            <a:endParaRPr lang="en-US" dirty="0"/>
          </a:p>
        </p:txBody>
      </p:sp>
      <p:sp>
        <p:nvSpPr>
          <p:cNvPr id="22" name="Rectangle 21"/>
          <p:cNvSpPr/>
          <p:nvPr userDrawn="1"/>
        </p:nvSpPr>
        <p:spPr>
          <a:xfrm>
            <a:off x="0" y="6273215"/>
            <a:ext cx="9152463" cy="532466"/>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3" name="Rectangle 22"/>
          <p:cNvSpPr/>
          <p:nvPr userDrawn="1"/>
        </p:nvSpPr>
        <p:spPr>
          <a:xfrm>
            <a:off x="-12699" y="6281294"/>
            <a:ext cx="540000" cy="532334"/>
          </a:xfrm>
          <a:prstGeom prst="rect">
            <a:avLst/>
          </a:prstGeom>
          <a:solidFill>
            <a:schemeClr val="tx2">
              <a:lumMod val="60000"/>
              <a:lumOff val="40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pic>
        <p:nvPicPr>
          <p:cNvPr id="24" name="Picture 23"/>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8152438" y="6379573"/>
            <a:ext cx="728522" cy="350189"/>
          </a:xfrm>
          <a:prstGeom prst="rect">
            <a:avLst/>
          </a:prstGeom>
        </p:spPr>
      </p:pic>
      <p:pic>
        <p:nvPicPr>
          <p:cNvPr id="25" name="Picture 24"/>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245926" y="6374958"/>
            <a:ext cx="1102214" cy="359418"/>
          </a:xfrm>
          <a:prstGeom prst="rect">
            <a:avLst/>
          </a:prstGeom>
        </p:spPr>
      </p:pic>
      <p:pic>
        <p:nvPicPr>
          <p:cNvPr id="26" name="Picture 2" descr="http://www.theexchange.org.nz/themes/theexchange/images/logos/cflri-logo-02.png"/>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6523214" y="6327456"/>
            <a:ext cx="1454150" cy="454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426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flipH="1">
            <a:off x="-12699" y="0"/>
            <a:ext cx="6807823" cy="6858000"/>
          </a:xfrm>
          <a:prstGeom prst="rect">
            <a:avLst/>
          </a:prstGeom>
        </p:spPr>
      </p:pic>
      <p:sp>
        <p:nvSpPr>
          <p:cNvPr id="10" name="Rectangle 9"/>
          <p:cNvSpPr/>
          <p:nvPr userDrawn="1"/>
        </p:nvSpPr>
        <p:spPr>
          <a:xfrm>
            <a:off x="-8473" y="58468"/>
            <a:ext cx="1076400" cy="1076060"/>
          </a:xfrm>
          <a:prstGeom prst="rect">
            <a:avLst/>
          </a:prstGeom>
          <a:solidFill>
            <a:srgbClr val="469EB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1" name="Rectangle 10"/>
          <p:cNvSpPr/>
          <p:nvPr userDrawn="1"/>
        </p:nvSpPr>
        <p:spPr>
          <a:xfrm>
            <a:off x="1066872" y="1128973"/>
            <a:ext cx="1076400" cy="1076060"/>
          </a:xfrm>
          <a:prstGeom prst="rect">
            <a:avLst/>
          </a:prstGeom>
          <a:solidFill>
            <a:schemeClr val="accent5">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2" name="Rectangle 11"/>
          <p:cNvSpPr/>
          <p:nvPr userDrawn="1"/>
        </p:nvSpPr>
        <p:spPr>
          <a:xfrm>
            <a:off x="-8473" y="1128973"/>
            <a:ext cx="1076400" cy="1076060"/>
          </a:xfrm>
          <a:prstGeom prst="rect">
            <a:avLst/>
          </a:prstGeom>
          <a:solidFill>
            <a:schemeClr val="accent6">
              <a:lumMod val="90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3" name="Rectangle 12"/>
          <p:cNvSpPr/>
          <p:nvPr userDrawn="1"/>
        </p:nvSpPr>
        <p:spPr>
          <a:xfrm>
            <a:off x="-8473" y="2205033"/>
            <a:ext cx="540000" cy="540000"/>
          </a:xfrm>
          <a:prstGeom prst="rect">
            <a:avLst/>
          </a:prstGeom>
          <a:solidFill>
            <a:schemeClr val="accent2">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4" name="Rectangle 13"/>
          <p:cNvSpPr/>
          <p:nvPr userDrawn="1"/>
        </p:nvSpPr>
        <p:spPr>
          <a:xfrm>
            <a:off x="531527" y="2745063"/>
            <a:ext cx="540000" cy="540000"/>
          </a:xfrm>
          <a:prstGeom prst="rect">
            <a:avLst/>
          </a:prstGeom>
          <a:solidFill>
            <a:schemeClr val="tx2">
              <a:lumMod val="60000"/>
              <a:lumOff val="40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5" name="Rectangle 14"/>
          <p:cNvSpPr/>
          <p:nvPr userDrawn="1"/>
        </p:nvSpPr>
        <p:spPr>
          <a:xfrm>
            <a:off x="6795123" y="58468"/>
            <a:ext cx="2357339" cy="6214747"/>
          </a:xfrm>
          <a:prstGeom prst="rect">
            <a:avLst/>
          </a:prstGeom>
          <a:solidFill>
            <a:srgbClr val="C2D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6" name="Rectangle 15"/>
          <p:cNvSpPr/>
          <p:nvPr userDrawn="1"/>
        </p:nvSpPr>
        <p:spPr>
          <a:xfrm>
            <a:off x="0" y="6273215"/>
            <a:ext cx="9152463" cy="532466"/>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pic>
        <p:nvPicPr>
          <p:cNvPr id="17" name="Picture 16"/>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8152438" y="6379573"/>
            <a:ext cx="728522" cy="350189"/>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245926" y="6374958"/>
            <a:ext cx="1102214" cy="359418"/>
          </a:xfrm>
          <a:prstGeom prst="rect">
            <a:avLst/>
          </a:prstGeom>
        </p:spPr>
      </p:pic>
      <p:pic>
        <p:nvPicPr>
          <p:cNvPr id="19" name="Picture 2" descr="http://www.theexchange.org.nz/themes/theexchange/images/logos/cflri-logo-02.png"/>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6523214" y="6327456"/>
            <a:ext cx="1454150" cy="45442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userDrawn="1"/>
        </p:nvSpPr>
        <p:spPr>
          <a:xfrm>
            <a:off x="1616331" y="4533457"/>
            <a:ext cx="7526618" cy="1747837"/>
          </a:xfrm>
          <a:prstGeom prst="rect">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 name="Title 1"/>
          <p:cNvSpPr>
            <a:spLocks noGrp="1"/>
          </p:cNvSpPr>
          <p:nvPr>
            <p:ph type="title"/>
          </p:nvPr>
        </p:nvSpPr>
        <p:spPr>
          <a:xfrm>
            <a:off x="1768730" y="4621435"/>
            <a:ext cx="7297281" cy="1507021"/>
          </a:xfrm>
        </p:spPr>
        <p:txBody>
          <a:bodyPr anchor="b">
            <a:normAutofit/>
          </a:bodyPr>
          <a:lstStyle>
            <a:lvl1pPr algn="r">
              <a:defRPr sz="4400">
                <a:solidFill>
                  <a:schemeClr val="bg1"/>
                </a:solidFill>
              </a:defRPr>
            </a:lvl1pPr>
          </a:lstStyle>
          <a:p>
            <a:r>
              <a:rPr lang="en-US" smtClean="0"/>
              <a:t>Click to edit Master title style</a:t>
            </a:r>
            <a:endParaRPr lang="en-US" dirty="0"/>
          </a:p>
        </p:txBody>
      </p:sp>
      <p:sp>
        <p:nvSpPr>
          <p:cNvPr id="21" name="Rectangle 20"/>
          <p:cNvSpPr/>
          <p:nvPr userDrawn="1"/>
        </p:nvSpPr>
        <p:spPr>
          <a:xfrm>
            <a:off x="-12699" y="6281294"/>
            <a:ext cx="540000" cy="532334"/>
          </a:xfrm>
          <a:prstGeom prst="rect">
            <a:avLst/>
          </a:prstGeom>
          <a:solidFill>
            <a:schemeClr val="tx2">
              <a:lumMod val="60000"/>
              <a:lumOff val="40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2" name="Rectangle 21"/>
          <p:cNvSpPr/>
          <p:nvPr userDrawn="1"/>
        </p:nvSpPr>
        <p:spPr>
          <a:xfrm>
            <a:off x="0" y="0"/>
            <a:ext cx="9144000" cy="592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3" name="Rectangle 22"/>
          <p:cNvSpPr/>
          <p:nvPr userDrawn="1"/>
        </p:nvSpPr>
        <p:spPr>
          <a:xfrm>
            <a:off x="0" y="6798733"/>
            <a:ext cx="9144000" cy="592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Tree>
    <p:extLst>
      <p:ext uri="{BB962C8B-B14F-4D97-AF65-F5344CB8AC3E}">
        <p14:creationId xmlns:p14="http://schemas.microsoft.com/office/powerpoint/2010/main" val="3375902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flipH="1">
            <a:off x="-1" y="27189"/>
            <a:ext cx="8208629" cy="6830811"/>
          </a:xfrm>
          <a:prstGeom prst="rect">
            <a:avLst/>
          </a:prstGeom>
        </p:spPr>
      </p:pic>
      <p:sp>
        <p:nvSpPr>
          <p:cNvPr id="10" name="Rectangle 9"/>
          <p:cNvSpPr/>
          <p:nvPr userDrawn="1"/>
        </p:nvSpPr>
        <p:spPr>
          <a:xfrm>
            <a:off x="-8473" y="58468"/>
            <a:ext cx="1076400" cy="1076060"/>
          </a:xfrm>
          <a:prstGeom prst="rect">
            <a:avLst/>
          </a:prstGeom>
          <a:solidFill>
            <a:srgbClr val="469EB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1" name="Rectangle 10"/>
          <p:cNvSpPr/>
          <p:nvPr userDrawn="1"/>
        </p:nvSpPr>
        <p:spPr>
          <a:xfrm>
            <a:off x="1066872" y="1128973"/>
            <a:ext cx="1076400" cy="1076060"/>
          </a:xfrm>
          <a:prstGeom prst="rect">
            <a:avLst/>
          </a:prstGeom>
          <a:solidFill>
            <a:schemeClr val="accent5">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2" name="Rectangle 11"/>
          <p:cNvSpPr/>
          <p:nvPr userDrawn="1"/>
        </p:nvSpPr>
        <p:spPr>
          <a:xfrm>
            <a:off x="-8473" y="1128973"/>
            <a:ext cx="1076400" cy="1076060"/>
          </a:xfrm>
          <a:prstGeom prst="rect">
            <a:avLst/>
          </a:prstGeom>
          <a:solidFill>
            <a:schemeClr val="accent6">
              <a:lumMod val="90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3" name="Rectangle 12"/>
          <p:cNvSpPr/>
          <p:nvPr userDrawn="1"/>
        </p:nvSpPr>
        <p:spPr>
          <a:xfrm>
            <a:off x="-8473" y="2205033"/>
            <a:ext cx="540000" cy="540000"/>
          </a:xfrm>
          <a:prstGeom prst="rect">
            <a:avLst/>
          </a:prstGeom>
          <a:solidFill>
            <a:schemeClr val="accent2">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4" name="Rectangle 13"/>
          <p:cNvSpPr/>
          <p:nvPr userDrawn="1"/>
        </p:nvSpPr>
        <p:spPr>
          <a:xfrm>
            <a:off x="531527" y="2745063"/>
            <a:ext cx="540000" cy="540000"/>
          </a:xfrm>
          <a:prstGeom prst="rect">
            <a:avLst/>
          </a:prstGeom>
          <a:solidFill>
            <a:schemeClr val="tx2">
              <a:lumMod val="60000"/>
              <a:lumOff val="40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5" name="Rectangle 14"/>
          <p:cNvSpPr/>
          <p:nvPr userDrawn="1"/>
        </p:nvSpPr>
        <p:spPr>
          <a:xfrm>
            <a:off x="6769539" y="58468"/>
            <a:ext cx="2382924" cy="6214747"/>
          </a:xfrm>
          <a:prstGeom prst="rect">
            <a:avLst/>
          </a:prstGeom>
          <a:solidFill>
            <a:srgbClr val="C2D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0" name="Rectangle 19"/>
          <p:cNvSpPr/>
          <p:nvPr userDrawn="1"/>
        </p:nvSpPr>
        <p:spPr>
          <a:xfrm>
            <a:off x="1616331" y="4533457"/>
            <a:ext cx="7526618" cy="1747837"/>
          </a:xfrm>
          <a:prstGeom prst="rect">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 name="Title 1"/>
          <p:cNvSpPr>
            <a:spLocks noGrp="1"/>
          </p:cNvSpPr>
          <p:nvPr>
            <p:ph type="title"/>
          </p:nvPr>
        </p:nvSpPr>
        <p:spPr>
          <a:xfrm>
            <a:off x="1768730" y="4621435"/>
            <a:ext cx="7297281" cy="1507021"/>
          </a:xfrm>
        </p:spPr>
        <p:txBody>
          <a:bodyPr anchor="b">
            <a:normAutofit/>
          </a:bodyPr>
          <a:lstStyle>
            <a:lvl1pPr algn="r">
              <a:defRPr sz="4400">
                <a:solidFill>
                  <a:schemeClr val="bg1"/>
                </a:solidFill>
              </a:defRPr>
            </a:lvl1pPr>
          </a:lstStyle>
          <a:p>
            <a:r>
              <a:rPr lang="en-US" smtClean="0"/>
              <a:t>Click to edit Master title style</a:t>
            </a:r>
            <a:endParaRPr lang="en-US" dirty="0"/>
          </a:p>
        </p:txBody>
      </p:sp>
      <p:sp>
        <p:nvSpPr>
          <p:cNvPr id="22" name="Rectangle 21"/>
          <p:cNvSpPr/>
          <p:nvPr userDrawn="1"/>
        </p:nvSpPr>
        <p:spPr>
          <a:xfrm>
            <a:off x="0" y="0"/>
            <a:ext cx="9144000" cy="592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3" name="Rectangle 22"/>
          <p:cNvSpPr/>
          <p:nvPr userDrawn="1"/>
        </p:nvSpPr>
        <p:spPr>
          <a:xfrm>
            <a:off x="0" y="6798733"/>
            <a:ext cx="9144000" cy="592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4" name="Rectangle 23"/>
          <p:cNvSpPr/>
          <p:nvPr userDrawn="1"/>
        </p:nvSpPr>
        <p:spPr>
          <a:xfrm>
            <a:off x="0" y="6273215"/>
            <a:ext cx="9152463" cy="532466"/>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5" name="Rectangle 24"/>
          <p:cNvSpPr/>
          <p:nvPr userDrawn="1"/>
        </p:nvSpPr>
        <p:spPr>
          <a:xfrm>
            <a:off x="-12699" y="6281294"/>
            <a:ext cx="540000" cy="532334"/>
          </a:xfrm>
          <a:prstGeom prst="rect">
            <a:avLst/>
          </a:prstGeom>
          <a:solidFill>
            <a:schemeClr val="tx2">
              <a:lumMod val="60000"/>
              <a:lumOff val="40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pic>
        <p:nvPicPr>
          <p:cNvPr id="26" name="Picture 25"/>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8152438" y="6379573"/>
            <a:ext cx="728522" cy="350189"/>
          </a:xfrm>
          <a:prstGeom prst="rect">
            <a:avLst/>
          </a:prstGeom>
        </p:spPr>
      </p:pic>
      <p:pic>
        <p:nvPicPr>
          <p:cNvPr id="27" name="Picture 26"/>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245926" y="6374958"/>
            <a:ext cx="1102214" cy="359418"/>
          </a:xfrm>
          <a:prstGeom prst="rect">
            <a:avLst/>
          </a:prstGeom>
        </p:spPr>
      </p:pic>
      <p:pic>
        <p:nvPicPr>
          <p:cNvPr id="28" name="Picture 2" descr="http://www.theexchange.org.nz/themes/theexchange/images/logos/cflri-logo-02.png"/>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6523214" y="6327456"/>
            <a:ext cx="1454150" cy="454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282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3" y="57521"/>
            <a:ext cx="9144000" cy="6117415"/>
          </a:xfrm>
          <a:prstGeom prst="rect">
            <a:avLst/>
          </a:prstGeom>
        </p:spPr>
      </p:pic>
      <p:sp>
        <p:nvSpPr>
          <p:cNvPr id="10" name="Rectangle 9"/>
          <p:cNvSpPr/>
          <p:nvPr userDrawn="1"/>
        </p:nvSpPr>
        <p:spPr>
          <a:xfrm>
            <a:off x="-8473" y="58468"/>
            <a:ext cx="1076400" cy="1076060"/>
          </a:xfrm>
          <a:prstGeom prst="rect">
            <a:avLst/>
          </a:prstGeom>
          <a:solidFill>
            <a:srgbClr val="469EB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1" name="Rectangle 10"/>
          <p:cNvSpPr/>
          <p:nvPr userDrawn="1"/>
        </p:nvSpPr>
        <p:spPr>
          <a:xfrm>
            <a:off x="1066872" y="1128973"/>
            <a:ext cx="1076400" cy="1076060"/>
          </a:xfrm>
          <a:prstGeom prst="rect">
            <a:avLst/>
          </a:prstGeom>
          <a:solidFill>
            <a:schemeClr val="accent5">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2" name="Rectangle 11"/>
          <p:cNvSpPr/>
          <p:nvPr userDrawn="1"/>
        </p:nvSpPr>
        <p:spPr>
          <a:xfrm>
            <a:off x="-8473" y="1128973"/>
            <a:ext cx="1076400" cy="1076060"/>
          </a:xfrm>
          <a:prstGeom prst="rect">
            <a:avLst/>
          </a:prstGeom>
          <a:solidFill>
            <a:schemeClr val="accent6">
              <a:lumMod val="90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3" name="Rectangle 12"/>
          <p:cNvSpPr/>
          <p:nvPr userDrawn="1"/>
        </p:nvSpPr>
        <p:spPr>
          <a:xfrm>
            <a:off x="-8473" y="2205033"/>
            <a:ext cx="540000" cy="540000"/>
          </a:xfrm>
          <a:prstGeom prst="rect">
            <a:avLst/>
          </a:prstGeom>
          <a:solidFill>
            <a:schemeClr val="accent2">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4" name="Rectangle 13"/>
          <p:cNvSpPr/>
          <p:nvPr userDrawn="1"/>
        </p:nvSpPr>
        <p:spPr>
          <a:xfrm>
            <a:off x="531527" y="2745063"/>
            <a:ext cx="540000" cy="540000"/>
          </a:xfrm>
          <a:prstGeom prst="rect">
            <a:avLst/>
          </a:prstGeom>
          <a:solidFill>
            <a:schemeClr val="tx2">
              <a:lumMod val="60000"/>
              <a:lumOff val="40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5" name="Rectangle 14"/>
          <p:cNvSpPr/>
          <p:nvPr userDrawn="1"/>
        </p:nvSpPr>
        <p:spPr>
          <a:xfrm>
            <a:off x="6769539" y="58468"/>
            <a:ext cx="2382924" cy="6214747"/>
          </a:xfrm>
          <a:prstGeom prst="rect">
            <a:avLst/>
          </a:prstGeom>
          <a:solidFill>
            <a:srgbClr val="C2D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0" name="Rectangle 19"/>
          <p:cNvSpPr/>
          <p:nvPr userDrawn="1"/>
        </p:nvSpPr>
        <p:spPr>
          <a:xfrm>
            <a:off x="1616331" y="4533457"/>
            <a:ext cx="7526618" cy="1747837"/>
          </a:xfrm>
          <a:prstGeom prst="rect">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 name="Title 1"/>
          <p:cNvSpPr>
            <a:spLocks noGrp="1"/>
          </p:cNvSpPr>
          <p:nvPr>
            <p:ph type="title"/>
          </p:nvPr>
        </p:nvSpPr>
        <p:spPr>
          <a:xfrm>
            <a:off x="1768730" y="4621435"/>
            <a:ext cx="7297281" cy="1507021"/>
          </a:xfrm>
        </p:spPr>
        <p:txBody>
          <a:bodyPr anchor="b">
            <a:normAutofit/>
          </a:bodyPr>
          <a:lstStyle>
            <a:lvl1pPr algn="r">
              <a:defRPr sz="4400">
                <a:solidFill>
                  <a:schemeClr val="bg1"/>
                </a:solidFill>
              </a:defRPr>
            </a:lvl1pPr>
          </a:lstStyle>
          <a:p>
            <a:r>
              <a:rPr lang="en-US" smtClean="0"/>
              <a:t>Click to edit Master title style</a:t>
            </a:r>
            <a:endParaRPr lang="en-US" dirty="0"/>
          </a:p>
        </p:txBody>
      </p:sp>
      <p:sp>
        <p:nvSpPr>
          <p:cNvPr id="22" name="Rectangle 21"/>
          <p:cNvSpPr/>
          <p:nvPr userDrawn="1"/>
        </p:nvSpPr>
        <p:spPr>
          <a:xfrm>
            <a:off x="0" y="0"/>
            <a:ext cx="9144000" cy="592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3" name="Rectangle 22"/>
          <p:cNvSpPr/>
          <p:nvPr userDrawn="1"/>
        </p:nvSpPr>
        <p:spPr>
          <a:xfrm>
            <a:off x="0" y="6798733"/>
            <a:ext cx="9144000" cy="592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4" name="Rectangle 23"/>
          <p:cNvSpPr/>
          <p:nvPr userDrawn="1"/>
        </p:nvSpPr>
        <p:spPr>
          <a:xfrm>
            <a:off x="0" y="6273215"/>
            <a:ext cx="9152463" cy="532466"/>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5" name="Rectangle 24"/>
          <p:cNvSpPr/>
          <p:nvPr userDrawn="1"/>
        </p:nvSpPr>
        <p:spPr>
          <a:xfrm>
            <a:off x="-12699" y="6281294"/>
            <a:ext cx="540000" cy="532334"/>
          </a:xfrm>
          <a:prstGeom prst="rect">
            <a:avLst/>
          </a:prstGeom>
          <a:solidFill>
            <a:schemeClr val="tx2">
              <a:lumMod val="60000"/>
              <a:lumOff val="40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pic>
        <p:nvPicPr>
          <p:cNvPr id="26" name="Picture 25"/>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8152438" y="6379573"/>
            <a:ext cx="728522" cy="350189"/>
          </a:xfrm>
          <a:prstGeom prst="rect">
            <a:avLst/>
          </a:prstGeom>
        </p:spPr>
      </p:pic>
      <p:pic>
        <p:nvPicPr>
          <p:cNvPr id="27" name="Picture 26"/>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245926" y="6374958"/>
            <a:ext cx="1102214" cy="359418"/>
          </a:xfrm>
          <a:prstGeom prst="rect">
            <a:avLst/>
          </a:prstGeom>
        </p:spPr>
      </p:pic>
      <p:pic>
        <p:nvPicPr>
          <p:cNvPr id="28" name="Picture 2" descr="http://www.theexchange.org.nz/themes/theexchange/images/logos/cflri-logo-02.png"/>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6523214" y="6327456"/>
            <a:ext cx="1454150" cy="454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029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92625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r="1774"/>
          <a:stretch/>
        </p:blipFill>
        <p:spPr>
          <a:xfrm flipH="1">
            <a:off x="8466" y="58468"/>
            <a:ext cx="9156695" cy="6214747"/>
          </a:xfrm>
          <a:prstGeom prst="rect">
            <a:avLst/>
          </a:prstGeom>
        </p:spPr>
      </p:pic>
      <p:sp>
        <p:nvSpPr>
          <p:cNvPr id="10" name="Rectangle 9"/>
          <p:cNvSpPr/>
          <p:nvPr userDrawn="1"/>
        </p:nvSpPr>
        <p:spPr>
          <a:xfrm>
            <a:off x="-8473" y="58467"/>
            <a:ext cx="1076400" cy="2213893"/>
          </a:xfrm>
          <a:prstGeom prst="rect">
            <a:avLst/>
          </a:prstGeom>
          <a:solidFill>
            <a:srgbClr val="469EB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1" name="Rectangle 10"/>
          <p:cNvSpPr/>
          <p:nvPr userDrawn="1"/>
        </p:nvSpPr>
        <p:spPr>
          <a:xfrm>
            <a:off x="1066872" y="2280440"/>
            <a:ext cx="1076400" cy="1076060"/>
          </a:xfrm>
          <a:prstGeom prst="rect">
            <a:avLst/>
          </a:prstGeom>
          <a:solidFill>
            <a:schemeClr val="accent5">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2" name="Rectangle 11"/>
          <p:cNvSpPr/>
          <p:nvPr userDrawn="1"/>
        </p:nvSpPr>
        <p:spPr>
          <a:xfrm>
            <a:off x="-8473" y="2280440"/>
            <a:ext cx="1076400" cy="1076060"/>
          </a:xfrm>
          <a:prstGeom prst="rect">
            <a:avLst/>
          </a:prstGeom>
          <a:solidFill>
            <a:schemeClr val="accent6">
              <a:lumMod val="90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3" name="Rectangle 12"/>
          <p:cNvSpPr/>
          <p:nvPr userDrawn="1"/>
        </p:nvSpPr>
        <p:spPr>
          <a:xfrm>
            <a:off x="-8473" y="3356500"/>
            <a:ext cx="540000" cy="540000"/>
          </a:xfrm>
          <a:prstGeom prst="rect">
            <a:avLst/>
          </a:prstGeom>
          <a:solidFill>
            <a:schemeClr val="accent2">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4" name="Rectangle 13"/>
          <p:cNvSpPr/>
          <p:nvPr userDrawn="1"/>
        </p:nvSpPr>
        <p:spPr>
          <a:xfrm>
            <a:off x="531527" y="3896530"/>
            <a:ext cx="540000" cy="540000"/>
          </a:xfrm>
          <a:prstGeom prst="rect">
            <a:avLst/>
          </a:prstGeom>
          <a:solidFill>
            <a:schemeClr val="tx2">
              <a:lumMod val="60000"/>
              <a:lumOff val="40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5" name="Rectangle 14"/>
          <p:cNvSpPr/>
          <p:nvPr userDrawn="1"/>
        </p:nvSpPr>
        <p:spPr>
          <a:xfrm>
            <a:off x="6761072" y="58468"/>
            <a:ext cx="2382924" cy="6214747"/>
          </a:xfrm>
          <a:prstGeom prst="rect">
            <a:avLst/>
          </a:prstGeom>
          <a:solidFill>
            <a:srgbClr val="C2D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0" name="Rectangle 19"/>
          <p:cNvSpPr/>
          <p:nvPr userDrawn="1"/>
        </p:nvSpPr>
        <p:spPr>
          <a:xfrm>
            <a:off x="1616331" y="4533457"/>
            <a:ext cx="7526618" cy="1747837"/>
          </a:xfrm>
          <a:prstGeom prst="rect">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 name="Title 1"/>
          <p:cNvSpPr>
            <a:spLocks noGrp="1"/>
          </p:cNvSpPr>
          <p:nvPr>
            <p:ph type="title"/>
          </p:nvPr>
        </p:nvSpPr>
        <p:spPr>
          <a:xfrm>
            <a:off x="1768730" y="4621435"/>
            <a:ext cx="7297281" cy="1507021"/>
          </a:xfrm>
        </p:spPr>
        <p:txBody>
          <a:bodyPr anchor="b">
            <a:normAutofit/>
          </a:bodyPr>
          <a:lstStyle>
            <a:lvl1pPr algn="r">
              <a:defRPr sz="4400">
                <a:solidFill>
                  <a:schemeClr val="bg1"/>
                </a:solidFill>
              </a:defRPr>
            </a:lvl1pPr>
          </a:lstStyle>
          <a:p>
            <a:r>
              <a:rPr lang="en-US" smtClean="0"/>
              <a:t>Click to edit Master title style</a:t>
            </a:r>
            <a:endParaRPr lang="en-US" dirty="0"/>
          </a:p>
        </p:txBody>
      </p:sp>
      <p:sp>
        <p:nvSpPr>
          <p:cNvPr id="25" name="Rectangle 24"/>
          <p:cNvSpPr/>
          <p:nvPr userDrawn="1"/>
        </p:nvSpPr>
        <p:spPr>
          <a:xfrm>
            <a:off x="0" y="6273215"/>
            <a:ext cx="9152463" cy="532466"/>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6" name="Rectangle 25"/>
          <p:cNvSpPr/>
          <p:nvPr userDrawn="1"/>
        </p:nvSpPr>
        <p:spPr>
          <a:xfrm>
            <a:off x="-12699" y="6281294"/>
            <a:ext cx="540000" cy="532334"/>
          </a:xfrm>
          <a:prstGeom prst="rect">
            <a:avLst/>
          </a:prstGeom>
          <a:solidFill>
            <a:schemeClr val="tx2">
              <a:lumMod val="60000"/>
              <a:lumOff val="40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pic>
        <p:nvPicPr>
          <p:cNvPr id="27" name="Picture 26"/>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8152438" y="6379573"/>
            <a:ext cx="728522" cy="350189"/>
          </a:xfrm>
          <a:prstGeom prst="rect">
            <a:avLst/>
          </a:prstGeom>
        </p:spPr>
      </p:pic>
      <p:pic>
        <p:nvPicPr>
          <p:cNvPr id="28" name="Picture 27"/>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245926" y="6374958"/>
            <a:ext cx="1102214" cy="359418"/>
          </a:xfrm>
          <a:prstGeom prst="rect">
            <a:avLst/>
          </a:prstGeom>
        </p:spPr>
      </p:pic>
      <p:pic>
        <p:nvPicPr>
          <p:cNvPr id="29" name="Picture 2" descr="http://www.theexchange.org.nz/themes/theexchange/images/logos/cflri-logo-02.png"/>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6523214" y="6327456"/>
            <a:ext cx="1454150" cy="454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92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463" y="58468"/>
            <a:ext cx="9144000" cy="6096000"/>
          </a:xfrm>
          <a:prstGeom prst="rect">
            <a:avLst/>
          </a:prstGeom>
        </p:spPr>
      </p:pic>
      <p:sp>
        <p:nvSpPr>
          <p:cNvPr id="10" name="Rectangle 9"/>
          <p:cNvSpPr/>
          <p:nvPr userDrawn="1"/>
        </p:nvSpPr>
        <p:spPr>
          <a:xfrm>
            <a:off x="-6" y="58467"/>
            <a:ext cx="1076400" cy="2865931"/>
          </a:xfrm>
          <a:prstGeom prst="rect">
            <a:avLst/>
          </a:prstGeom>
          <a:solidFill>
            <a:srgbClr val="469EB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1" name="Rectangle 10"/>
          <p:cNvSpPr/>
          <p:nvPr userDrawn="1"/>
        </p:nvSpPr>
        <p:spPr>
          <a:xfrm>
            <a:off x="1075339" y="2923909"/>
            <a:ext cx="1076400" cy="1076060"/>
          </a:xfrm>
          <a:prstGeom prst="rect">
            <a:avLst/>
          </a:prstGeom>
          <a:solidFill>
            <a:schemeClr val="accent5">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2" name="Rectangle 11"/>
          <p:cNvSpPr/>
          <p:nvPr userDrawn="1"/>
        </p:nvSpPr>
        <p:spPr>
          <a:xfrm>
            <a:off x="0" y="2923879"/>
            <a:ext cx="1076400" cy="1076060"/>
          </a:xfrm>
          <a:prstGeom prst="rect">
            <a:avLst/>
          </a:prstGeom>
          <a:solidFill>
            <a:schemeClr val="accent6">
              <a:lumMod val="90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3" name="Rectangle 12"/>
          <p:cNvSpPr/>
          <p:nvPr userDrawn="1"/>
        </p:nvSpPr>
        <p:spPr>
          <a:xfrm>
            <a:off x="-8473" y="3999969"/>
            <a:ext cx="540000" cy="540000"/>
          </a:xfrm>
          <a:prstGeom prst="rect">
            <a:avLst/>
          </a:prstGeom>
          <a:solidFill>
            <a:schemeClr val="accent2">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4" name="Rectangle 13"/>
          <p:cNvSpPr/>
          <p:nvPr userDrawn="1"/>
        </p:nvSpPr>
        <p:spPr>
          <a:xfrm>
            <a:off x="531527" y="4539999"/>
            <a:ext cx="540000" cy="540000"/>
          </a:xfrm>
          <a:prstGeom prst="rect">
            <a:avLst/>
          </a:prstGeom>
          <a:solidFill>
            <a:schemeClr val="tx2">
              <a:lumMod val="60000"/>
              <a:lumOff val="40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5" name="Rectangle 14"/>
          <p:cNvSpPr/>
          <p:nvPr userDrawn="1"/>
        </p:nvSpPr>
        <p:spPr>
          <a:xfrm>
            <a:off x="6769539" y="58468"/>
            <a:ext cx="2382924" cy="6214747"/>
          </a:xfrm>
          <a:prstGeom prst="rect">
            <a:avLst/>
          </a:prstGeom>
          <a:solidFill>
            <a:srgbClr val="C2D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0" name="Rectangle 19"/>
          <p:cNvSpPr/>
          <p:nvPr userDrawn="1"/>
        </p:nvSpPr>
        <p:spPr>
          <a:xfrm>
            <a:off x="1616331" y="4533457"/>
            <a:ext cx="7526618" cy="1747837"/>
          </a:xfrm>
          <a:prstGeom prst="rect">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 name="Title 1"/>
          <p:cNvSpPr>
            <a:spLocks noGrp="1"/>
          </p:cNvSpPr>
          <p:nvPr>
            <p:ph type="title"/>
          </p:nvPr>
        </p:nvSpPr>
        <p:spPr>
          <a:xfrm>
            <a:off x="1768730" y="4621435"/>
            <a:ext cx="7297281" cy="1507021"/>
          </a:xfrm>
        </p:spPr>
        <p:txBody>
          <a:bodyPr anchor="b">
            <a:normAutofit/>
          </a:bodyPr>
          <a:lstStyle>
            <a:lvl1pPr algn="r">
              <a:defRPr sz="4400">
                <a:solidFill>
                  <a:schemeClr val="bg1"/>
                </a:solidFill>
              </a:defRPr>
            </a:lvl1pPr>
          </a:lstStyle>
          <a:p>
            <a:r>
              <a:rPr lang="en-US" smtClean="0"/>
              <a:t>Click to edit Master title style</a:t>
            </a:r>
            <a:endParaRPr lang="en-US" dirty="0"/>
          </a:p>
        </p:txBody>
      </p:sp>
      <p:sp>
        <p:nvSpPr>
          <p:cNvPr id="22" name="Rectangle 21"/>
          <p:cNvSpPr/>
          <p:nvPr userDrawn="1"/>
        </p:nvSpPr>
        <p:spPr>
          <a:xfrm>
            <a:off x="0" y="6273215"/>
            <a:ext cx="9152463" cy="532466"/>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3" name="Rectangle 22"/>
          <p:cNvSpPr/>
          <p:nvPr userDrawn="1"/>
        </p:nvSpPr>
        <p:spPr>
          <a:xfrm>
            <a:off x="-12699" y="6281294"/>
            <a:ext cx="540000" cy="532334"/>
          </a:xfrm>
          <a:prstGeom prst="rect">
            <a:avLst/>
          </a:prstGeom>
          <a:solidFill>
            <a:schemeClr val="tx2">
              <a:lumMod val="60000"/>
              <a:lumOff val="40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pic>
        <p:nvPicPr>
          <p:cNvPr id="24" name="Picture 23"/>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8152438" y="6379573"/>
            <a:ext cx="728522" cy="350189"/>
          </a:xfrm>
          <a:prstGeom prst="rect">
            <a:avLst/>
          </a:prstGeom>
        </p:spPr>
      </p:pic>
      <p:pic>
        <p:nvPicPr>
          <p:cNvPr id="25" name="Picture 24"/>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245926" y="6374958"/>
            <a:ext cx="1102214" cy="359418"/>
          </a:xfrm>
          <a:prstGeom prst="rect">
            <a:avLst/>
          </a:prstGeom>
        </p:spPr>
      </p:pic>
      <p:pic>
        <p:nvPicPr>
          <p:cNvPr id="26" name="Picture 2" descr="http://www.theexchange.org.nz/themes/theexchange/images/logos/cflri-logo-02.png"/>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6523214" y="6327456"/>
            <a:ext cx="1454150" cy="454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987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flipH="1">
            <a:off x="-12699" y="0"/>
            <a:ext cx="6807823" cy="6858000"/>
          </a:xfrm>
          <a:prstGeom prst="rect">
            <a:avLst/>
          </a:prstGeom>
        </p:spPr>
      </p:pic>
      <p:sp>
        <p:nvSpPr>
          <p:cNvPr id="10" name="Rectangle 9"/>
          <p:cNvSpPr/>
          <p:nvPr userDrawn="1"/>
        </p:nvSpPr>
        <p:spPr>
          <a:xfrm>
            <a:off x="-8473" y="58468"/>
            <a:ext cx="1076400" cy="1076060"/>
          </a:xfrm>
          <a:prstGeom prst="rect">
            <a:avLst/>
          </a:prstGeom>
          <a:solidFill>
            <a:srgbClr val="469EB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1" name="Rectangle 10"/>
          <p:cNvSpPr/>
          <p:nvPr userDrawn="1"/>
        </p:nvSpPr>
        <p:spPr>
          <a:xfrm>
            <a:off x="1066872" y="1128973"/>
            <a:ext cx="1076400" cy="1076060"/>
          </a:xfrm>
          <a:prstGeom prst="rect">
            <a:avLst/>
          </a:prstGeom>
          <a:solidFill>
            <a:schemeClr val="accent5">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2" name="Rectangle 11"/>
          <p:cNvSpPr/>
          <p:nvPr userDrawn="1"/>
        </p:nvSpPr>
        <p:spPr>
          <a:xfrm>
            <a:off x="-8473" y="1128973"/>
            <a:ext cx="1076400" cy="1076060"/>
          </a:xfrm>
          <a:prstGeom prst="rect">
            <a:avLst/>
          </a:prstGeom>
          <a:solidFill>
            <a:schemeClr val="accent6">
              <a:lumMod val="90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3" name="Rectangle 12"/>
          <p:cNvSpPr/>
          <p:nvPr userDrawn="1"/>
        </p:nvSpPr>
        <p:spPr>
          <a:xfrm>
            <a:off x="-8473" y="2205033"/>
            <a:ext cx="540000" cy="540000"/>
          </a:xfrm>
          <a:prstGeom prst="rect">
            <a:avLst/>
          </a:prstGeom>
          <a:solidFill>
            <a:schemeClr val="accent2">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4" name="Rectangle 13"/>
          <p:cNvSpPr/>
          <p:nvPr userDrawn="1"/>
        </p:nvSpPr>
        <p:spPr>
          <a:xfrm>
            <a:off x="531527" y="2745063"/>
            <a:ext cx="540000" cy="540000"/>
          </a:xfrm>
          <a:prstGeom prst="rect">
            <a:avLst/>
          </a:prstGeom>
          <a:solidFill>
            <a:schemeClr val="tx2">
              <a:lumMod val="60000"/>
              <a:lumOff val="40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5" name="Rectangle 14"/>
          <p:cNvSpPr/>
          <p:nvPr userDrawn="1"/>
        </p:nvSpPr>
        <p:spPr>
          <a:xfrm>
            <a:off x="6795123" y="58468"/>
            <a:ext cx="2357339" cy="6214747"/>
          </a:xfrm>
          <a:prstGeom prst="rect">
            <a:avLst/>
          </a:prstGeom>
          <a:solidFill>
            <a:srgbClr val="C2D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6" name="Rectangle 15"/>
          <p:cNvSpPr/>
          <p:nvPr userDrawn="1"/>
        </p:nvSpPr>
        <p:spPr>
          <a:xfrm>
            <a:off x="0" y="6273215"/>
            <a:ext cx="9152463" cy="532466"/>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pic>
        <p:nvPicPr>
          <p:cNvPr id="17" name="Picture 16"/>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8152438" y="6379573"/>
            <a:ext cx="728522" cy="350189"/>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245926" y="6374958"/>
            <a:ext cx="1102214" cy="359418"/>
          </a:xfrm>
          <a:prstGeom prst="rect">
            <a:avLst/>
          </a:prstGeom>
        </p:spPr>
      </p:pic>
      <p:pic>
        <p:nvPicPr>
          <p:cNvPr id="19" name="Picture 2" descr="http://www.theexchange.org.nz/themes/theexchange/images/logos/cflri-logo-02.png"/>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6523214" y="6327456"/>
            <a:ext cx="1454150" cy="45442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userDrawn="1"/>
        </p:nvSpPr>
        <p:spPr>
          <a:xfrm>
            <a:off x="1616331" y="4533457"/>
            <a:ext cx="7526618" cy="1747837"/>
          </a:xfrm>
          <a:prstGeom prst="rect">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 name="Title 1"/>
          <p:cNvSpPr>
            <a:spLocks noGrp="1"/>
          </p:cNvSpPr>
          <p:nvPr>
            <p:ph type="title"/>
          </p:nvPr>
        </p:nvSpPr>
        <p:spPr>
          <a:xfrm>
            <a:off x="1768730" y="4621435"/>
            <a:ext cx="7297281" cy="1507021"/>
          </a:xfrm>
        </p:spPr>
        <p:txBody>
          <a:bodyPr anchor="b">
            <a:normAutofit/>
          </a:bodyPr>
          <a:lstStyle>
            <a:lvl1pPr algn="r">
              <a:defRPr sz="4400">
                <a:solidFill>
                  <a:schemeClr val="bg1"/>
                </a:solidFill>
              </a:defRPr>
            </a:lvl1pPr>
          </a:lstStyle>
          <a:p>
            <a:r>
              <a:rPr lang="en-US" smtClean="0"/>
              <a:t>Click to edit Master title style</a:t>
            </a:r>
            <a:endParaRPr lang="en-US" dirty="0"/>
          </a:p>
        </p:txBody>
      </p:sp>
      <p:sp>
        <p:nvSpPr>
          <p:cNvPr id="21" name="Rectangle 20"/>
          <p:cNvSpPr/>
          <p:nvPr userDrawn="1"/>
        </p:nvSpPr>
        <p:spPr>
          <a:xfrm>
            <a:off x="-12699" y="6281294"/>
            <a:ext cx="540000" cy="532334"/>
          </a:xfrm>
          <a:prstGeom prst="rect">
            <a:avLst/>
          </a:prstGeom>
          <a:solidFill>
            <a:schemeClr val="tx2">
              <a:lumMod val="60000"/>
              <a:lumOff val="40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2" name="Rectangle 21"/>
          <p:cNvSpPr/>
          <p:nvPr userDrawn="1"/>
        </p:nvSpPr>
        <p:spPr>
          <a:xfrm>
            <a:off x="0" y="0"/>
            <a:ext cx="9144000" cy="592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3" name="Rectangle 22"/>
          <p:cNvSpPr/>
          <p:nvPr userDrawn="1"/>
        </p:nvSpPr>
        <p:spPr>
          <a:xfrm>
            <a:off x="0" y="6798733"/>
            <a:ext cx="9144000" cy="592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Tree>
    <p:extLst>
      <p:ext uri="{BB962C8B-B14F-4D97-AF65-F5344CB8AC3E}">
        <p14:creationId xmlns:p14="http://schemas.microsoft.com/office/powerpoint/2010/main" val="3962316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flipH="1">
            <a:off x="-1" y="27189"/>
            <a:ext cx="8208629" cy="6830811"/>
          </a:xfrm>
          <a:prstGeom prst="rect">
            <a:avLst/>
          </a:prstGeom>
        </p:spPr>
      </p:pic>
      <p:sp>
        <p:nvSpPr>
          <p:cNvPr id="10" name="Rectangle 9"/>
          <p:cNvSpPr/>
          <p:nvPr userDrawn="1"/>
        </p:nvSpPr>
        <p:spPr>
          <a:xfrm>
            <a:off x="-8473" y="58468"/>
            <a:ext cx="1076400" cy="1076060"/>
          </a:xfrm>
          <a:prstGeom prst="rect">
            <a:avLst/>
          </a:prstGeom>
          <a:solidFill>
            <a:srgbClr val="469EB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1" name="Rectangle 10"/>
          <p:cNvSpPr/>
          <p:nvPr userDrawn="1"/>
        </p:nvSpPr>
        <p:spPr>
          <a:xfrm>
            <a:off x="1066872" y="1128973"/>
            <a:ext cx="1076400" cy="1076060"/>
          </a:xfrm>
          <a:prstGeom prst="rect">
            <a:avLst/>
          </a:prstGeom>
          <a:solidFill>
            <a:schemeClr val="accent5">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2" name="Rectangle 11"/>
          <p:cNvSpPr/>
          <p:nvPr userDrawn="1"/>
        </p:nvSpPr>
        <p:spPr>
          <a:xfrm>
            <a:off x="-8473" y="1128973"/>
            <a:ext cx="1076400" cy="1076060"/>
          </a:xfrm>
          <a:prstGeom prst="rect">
            <a:avLst/>
          </a:prstGeom>
          <a:solidFill>
            <a:schemeClr val="accent6">
              <a:lumMod val="90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3" name="Rectangle 12"/>
          <p:cNvSpPr/>
          <p:nvPr userDrawn="1"/>
        </p:nvSpPr>
        <p:spPr>
          <a:xfrm>
            <a:off x="-8473" y="2205033"/>
            <a:ext cx="540000" cy="540000"/>
          </a:xfrm>
          <a:prstGeom prst="rect">
            <a:avLst/>
          </a:prstGeom>
          <a:solidFill>
            <a:schemeClr val="accent2">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4" name="Rectangle 13"/>
          <p:cNvSpPr/>
          <p:nvPr userDrawn="1"/>
        </p:nvSpPr>
        <p:spPr>
          <a:xfrm>
            <a:off x="531527" y="2745063"/>
            <a:ext cx="540000" cy="540000"/>
          </a:xfrm>
          <a:prstGeom prst="rect">
            <a:avLst/>
          </a:prstGeom>
          <a:solidFill>
            <a:schemeClr val="tx2">
              <a:lumMod val="60000"/>
              <a:lumOff val="40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5" name="Rectangle 14"/>
          <p:cNvSpPr/>
          <p:nvPr userDrawn="1"/>
        </p:nvSpPr>
        <p:spPr>
          <a:xfrm>
            <a:off x="6769539" y="58468"/>
            <a:ext cx="2382924" cy="6214747"/>
          </a:xfrm>
          <a:prstGeom prst="rect">
            <a:avLst/>
          </a:prstGeom>
          <a:solidFill>
            <a:srgbClr val="C2D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0" name="Rectangle 19"/>
          <p:cNvSpPr/>
          <p:nvPr userDrawn="1"/>
        </p:nvSpPr>
        <p:spPr>
          <a:xfrm>
            <a:off x="1616331" y="4533457"/>
            <a:ext cx="7526618" cy="1747837"/>
          </a:xfrm>
          <a:prstGeom prst="rect">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 name="Title 1"/>
          <p:cNvSpPr>
            <a:spLocks noGrp="1"/>
          </p:cNvSpPr>
          <p:nvPr>
            <p:ph type="title"/>
          </p:nvPr>
        </p:nvSpPr>
        <p:spPr>
          <a:xfrm>
            <a:off x="1768730" y="4621435"/>
            <a:ext cx="7297281" cy="1507021"/>
          </a:xfrm>
        </p:spPr>
        <p:txBody>
          <a:bodyPr anchor="b">
            <a:normAutofit/>
          </a:bodyPr>
          <a:lstStyle>
            <a:lvl1pPr algn="r">
              <a:defRPr sz="4400">
                <a:solidFill>
                  <a:schemeClr val="bg1"/>
                </a:solidFill>
              </a:defRPr>
            </a:lvl1pPr>
          </a:lstStyle>
          <a:p>
            <a:r>
              <a:rPr lang="en-US" smtClean="0"/>
              <a:t>Click to edit Master title style</a:t>
            </a:r>
            <a:endParaRPr lang="en-US" dirty="0"/>
          </a:p>
        </p:txBody>
      </p:sp>
      <p:sp>
        <p:nvSpPr>
          <p:cNvPr id="22" name="Rectangle 21"/>
          <p:cNvSpPr/>
          <p:nvPr userDrawn="1"/>
        </p:nvSpPr>
        <p:spPr>
          <a:xfrm>
            <a:off x="0" y="0"/>
            <a:ext cx="9144000" cy="592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3" name="Rectangle 22"/>
          <p:cNvSpPr/>
          <p:nvPr userDrawn="1"/>
        </p:nvSpPr>
        <p:spPr>
          <a:xfrm>
            <a:off x="0" y="6798733"/>
            <a:ext cx="9144000" cy="592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4" name="Rectangle 23"/>
          <p:cNvSpPr/>
          <p:nvPr userDrawn="1"/>
        </p:nvSpPr>
        <p:spPr>
          <a:xfrm>
            <a:off x="0" y="6273215"/>
            <a:ext cx="9152463" cy="532466"/>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5" name="Rectangle 24"/>
          <p:cNvSpPr/>
          <p:nvPr userDrawn="1"/>
        </p:nvSpPr>
        <p:spPr>
          <a:xfrm>
            <a:off x="-12699" y="6281294"/>
            <a:ext cx="540000" cy="532334"/>
          </a:xfrm>
          <a:prstGeom prst="rect">
            <a:avLst/>
          </a:prstGeom>
          <a:solidFill>
            <a:schemeClr val="tx2">
              <a:lumMod val="60000"/>
              <a:lumOff val="40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pic>
        <p:nvPicPr>
          <p:cNvPr id="26" name="Picture 25"/>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8152438" y="6379573"/>
            <a:ext cx="728522" cy="350189"/>
          </a:xfrm>
          <a:prstGeom prst="rect">
            <a:avLst/>
          </a:prstGeom>
        </p:spPr>
      </p:pic>
      <p:pic>
        <p:nvPicPr>
          <p:cNvPr id="27" name="Picture 26"/>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245926" y="6374958"/>
            <a:ext cx="1102214" cy="359418"/>
          </a:xfrm>
          <a:prstGeom prst="rect">
            <a:avLst/>
          </a:prstGeom>
        </p:spPr>
      </p:pic>
      <p:pic>
        <p:nvPicPr>
          <p:cNvPr id="28" name="Picture 2" descr="http://www.theexchange.org.nz/themes/theexchange/images/logos/cflri-logo-02.png"/>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6523214" y="6327456"/>
            <a:ext cx="1454150" cy="454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798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3" y="57521"/>
            <a:ext cx="9144000" cy="6117415"/>
          </a:xfrm>
          <a:prstGeom prst="rect">
            <a:avLst/>
          </a:prstGeom>
        </p:spPr>
      </p:pic>
      <p:sp>
        <p:nvSpPr>
          <p:cNvPr id="10" name="Rectangle 9"/>
          <p:cNvSpPr/>
          <p:nvPr userDrawn="1"/>
        </p:nvSpPr>
        <p:spPr>
          <a:xfrm>
            <a:off x="-8473" y="58468"/>
            <a:ext cx="1076400" cy="1076060"/>
          </a:xfrm>
          <a:prstGeom prst="rect">
            <a:avLst/>
          </a:prstGeom>
          <a:solidFill>
            <a:srgbClr val="469EB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1" name="Rectangle 10"/>
          <p:cNvSpPr/>
          <p:nvPr userDrawn="1"/>
        </p:nvSpPr>
        <p:spPr>
          <a:xfrm>
            <a:off x="1066872" y="1128973"/>
            <a:ext cx="1076400" cy="1076060"/>
          </a:xfrm>
          <a:prstGeom prst="rect">
            <a:avLst/>
          </a:prstGeom>
          <a:solidFill>
            <a:schemeClr val="accent5">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2" name="Rectangle 11"/>
          <p:cNvSpPr/>
          <p:nvPr userDrawn="1"/>
        </p:nvSpPr>
        <p:spPr>
          <a:xfrm>
            <a:off x="-8473" y="1128973"/>
            <a:ext cx="1076400" cy="1076060"/>
          </a:xfrm>
          <a:prstGeom prst="rect">
            <a:avLst/>
          </a:prstGeom>
          <a:solidFill>
            <a:schemeClr val="accent6">
              <a:lumMod val="90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3" name="Rectangle 12"/>
          <p:cNvSpPr/>
          <p:nvPr userDrawn="1"/>
        </p:nvSpPr>
        <p:spPr>
          <a:xfrm>
            <a:off x="-8473" y="2205033"/>
            <a:ext cx="540000" cy="540000"/>
          </a:xfrm>
          <a:prstGeom prst="rect">
            <a:avLst/>
          </a:prstGeom>
          <a:solidFill>
            <a:schemeClr val="accent2">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4" name="Rectangle 13"/>
          <p:cNvSpPr/>
          <p:nvPr userDrawn="1"/>
        </p:nvSpPr>
        <p:spPr>
          <a:xfrm>
            <a:off x="531527" y="2745063"/>
            <a:ext cx="540000" cy="540000"/>
          </a:xfrm>
          <a:prstGeom prst="rect">
            <a:avLst/>
          </a:prstGeom>
          <a:solidFill>
            <a:schemeClr val="tx2">
              <a:lumMod val="60000"/>
              <a:lumOff val="40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5" name="Rectangle 14"/>
          <p:cNvSpPr/>
          <p:nvPr userDrawn="1"/>
        </p:nvSpPr>
        <p:spPr>
          <a:xfrm>
            <a:off x="6769539" y="58468"/>
            <a:ext cx="2382924" cy="6214747"/>
          </a:xfrm>
          <a:prstGeom prst="rect">
            <a:avLst/>
          </a:prstGeom>
          <a:solidFill>
            <a:srgbClr val="C2D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0" name="Rectangle 19"/>
          <p:cNvSpPr/>
          <p:nvPr userDrawn="1"/>
        </p:nvSpPr>
        <p:spPr>
          <a:xfrm>
            <a:off x="1616331" y="4533457"/>
            <a:ext cx="7526618" cy="1747837"/>
          </a:xfrm>
          <a:prstGeom prst="rect">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 name="Title 1"/>
          <p:cNvSpPr>
            <a:spLocks noGrp="1"/>
          </p:cNvSpPr>
          <p:nvPr>
            <p:ph type="title"/>
          </p:nvPr>
        </p:nvSpPr>
        <p:spPr>
          <a:xfrm>
            <a:off x="1768730" y="4621435"/>
            <a:ext cx="7297281" cy="1507021"/>
          </a:xfrm>
        </p:spPr>
        <p:txBody>
          <a:bodyPr anchor="b">
            <a:normAutofit/>
          </a:bodyPr>
          <a:lstStyle>
            <a:lvl1pPr algn="r">
              <a:defRPr sz="4400">
                <a:solidFill>
                  <a:schemeClr val="bg1"/>
                </a:solidFill>
              </a:defRPr>
            </a:lvl1pPr>
          </a:lstStyle>
          <a:p>
            <a:r>
              <a:rPr lang="en-US" smtClean="0"/>
              <a:t>Click to edit Master title style</a:t>
            </a:r>
            <a:endParaRPr lang="en-US" dirty="0"/>
          </a:p>
        </p:txBody>
      </p:sp>
      <p:sp>
        <p:nvSpPr>
          <p:cNvPr id="22" name="Rectangle 21"/>
          <p:cNvSpPr/>
          <p:nvPr userDrawn="1"/>
        </p:nvSpPr>
        <p:spPr>
          <a:xfrm>
            <a:off x="0" y="0"/>
            <a:ext cx="9144000" cy="592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3" name="Rectangle 22"/>
          <p:cNvSpPr/>
          <p:nvPr userDrawn="1"/>
        </p:nvSpPr>
        <p:spPr>
          <a:xfrm>
            <a:off x="0" y="6798733"/>
            <a:ext cx="9144000" cy="592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4" name="Rectangle 23"/>
          <p:cNvSpPr/>
          <p:nvPr userDrawn="1"/>
        </p:nvSpPr>
        <p:spPr>
          <a:xfrm>
            <a:off x="0" y="6273215"/>
            <a:ext cx="9152463" cy="532466"/>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5" name="Rectangle 24"/>
          <p:cNvSpPr/>
          <p:nvPr userDrawn="1"/>
        </p:nvSpPr>
        <p:spPr>
          <a:xfrm>
            <a:off x="-12699" y="6281294"/>
            <a:ext cx="540000" cy="532334"/>
          </a:xfrm>
          <a:prstGeom prst="rect">
            <a:avLst/>
          </a:prstGeom>
          <a:solidFill>
            <a:schemeClr val="tx2">
              <a:lumMod val="60000"/>
              <a:lumOff val="40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pic>
        <p:nvPicPr>
          <p:cNvPr id="26" name="Picture 25"/>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8152438" y="6379573"/>
            <a:ext cx="728522" cy="350189"/>
          </a:xfrm>
          <a:prstGeom prst="rect">
            <a:avLst/>
          </a:prstGeom>
        </p:spPr>
      </p:pic>
      <p:pic>
        <p:nvPicPr>
          <p:cNvPr id="27" name="Picture 26"/>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245926" y="6374958"/>
            <a:ext cx="1102214" cy="359418"/>
          </a:xfrm>
          <a:prstGeom prst="rect">
            <a:avLst/>
          </a:prstGeom>
        </p:spPr>
      </p:pic>
      <p:pic>
        <p:nvPicPr>
          <p:cNvPr id="28" name="Picture 2" descr="http://www.theexchange.org.nz/themes/theexchange/images/logos/cflri-logo-02.png"/>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6523214" y="6327456"/>
            <a:ext cx="1454150" cy="454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424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121" y="58333"/>
            <a:ext cx="9144000" cy="6096000"/>
          </a:xfrm>
          <a:prstGeom prst="rect">
            <a:avLst/>
          </a:prstGeom>
        </p:spPr>
      </p:pic>
      <p:sp>
        <p:nvSpPr>
          <p:cNvPr id="16" name="Rectangle 15"/>
          <p:cNvSpPr/>
          <p:nvPr userDrawn="1"/>
        </p:nvSpPr>
        <p:spPr>
          <a:xfrm>
            <a:off x="-3176" y="6109758"/>
            <a:ext cx="572929" cy="532467"/>
          </a:xfrm>
          <a:prstGeom prst="rect">
            <a:avLst/>
          </a:prstGeom>
          <a:solidFill>
            <a:schemeClr val="accent5">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9" name="Rectangle 18"/>
          <p:cNvSpPr/>
          <p:nvPr userDrawn="1"/>
        </p:nvSpPr>
        <p:spPr>
          <a:xfrm>
            <a:off x="0" y="6102225"/>
            <a:ext cx="9137650" cy="540000"/>
          </a:xfrm>
          <a:prstGeom prst="rect">
            <a:avLst/>
          </a:prstGeom>
          <a:solidFill>
            <a:schemeClr val="accent6">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 name="Subtitle 2"/>
          <p:cNvSpPr>
            <a:spLocks noGrp="1"/>
          </p:cNvSpPr>
          <p:nvPr>
            <p:ph type="subTitle" idx="1"/>
          </p:nvPr>
        </p:nvSpPr>
        <p:spPr>
          <a:xfrm>
            <a:off x="542926" y="6109758"/>
            <a:ext cx="8603994" cy="532467"/>
          </a:xfrm>
        </p:spPr>
        <p:txBody>
          <a:bodyPr anchor="ct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8" name="Rectangle 7"/>
          <p:cNvSpPr/>
          <p:nvPr userDrawn="1"/>
        </p:nvSpPr>
        <p:spPr>
          <a:xfrm>
            <a:off x="0" y="0"/>
            <a:ext cx="9144000" cy="592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 name="Rectangle 8"/>
          <p:cNvSpPr/>
          <p:nvPr userDrawn="1"/>
        </p:nvSpPr>
        <p:spPr>
          <a:xfrm>
            <a:off x="-6350" y="6798733"/>
            <a:ext cx="9144000" cy="592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 name="Rectangle 9"/>
          <p:cNvSpPr/>
          <p:nvPr userDrawn="1"/>
        </p:nvSpPr>
        <p:spPr>
          <a:xfrm>
            <a:off x="1625845" y="4361921"/>
            <a:ext cx="7526618" cy="1747837"/>
          </a:xfrm>
          <a:prstGeom prst="rect">
            <a:avLst/>
          </a:prstGeom>
          <a:solidFill>
            <a:srgbClr val="469EB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1" name="Rectangle 10"/>
          <p:cNvSpPr/>
          <p:nvPr userDrawn="1"/>
        </p:nvSpPr>
        <p:spPr>
          <a:xfrm>
            <a:off x="-8473" y="58468"/>
            <a:ext cx="1076400" cy="1857876"/>
          </a:xfrm>
          <a:prstGeom prst="rect">
            <a:avLst/>
          </a:prstGeom>
          <a:solidFill>
            <a:srgbClr val="469EB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2" name="Rectangle 11"/>
          <p:cNvSpPr/>
          <p:nvPr userDrawn="1"/>
        </p:nvSpPr>
        <p:spPr>
          <a:xfrm>
            <a:off x="1066872" y="1916374"/>
            <a:ext cx="1076400" cy="1076060"/>
          </a:xfrm>
          <a:prstGeom prst="rect">
            <a:avLst/>
          </a:prstGeom>
          <a:solidFill>
            <a:schemeClr val="accent5">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3" name="Rectangle 12"/>
          <p:cNvSpPr/>
          <p:nvPr userDrawn="1"/>
        </p:nvSpPr>
        <p:spPr>
          <a:xfrm>
            <a:off x="-8473" y="1916374"/>
            <a:ext cx="1076400" cy="1076060"/>
          </a:xfrm>
          <a:prstGeom prst="rect">
            <a:avLst/>
          </a:prstGeom>
          <a:solidFill>
            <a:schemeClr val="accent6">
              <a:lumMod val="90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4" name="Rectangle 13"/>
          <p:cNvSpPr/>
          <p:nvPr userDrawn="1"/>
        </p:nvSpPr>
        <p:spPr>
          <a:xfrm>
            <a:off x="-8473" y="2992434"/>
            <a:ext cx="540000" cy="540000"/>
          </a:xfrm>
          <a:prstGeom prst="rect">
            <a:avLst/>
          </a:prstGeom>
          <a:solidFill>
            <a:schemeClr val="accent2">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5" name="Rectangle 14"/>
          <p:cNvSpPr/>
          <p:nvPr userDrawn="1"/>
        </p:nvSpPr>
        <p:spPr>
          <a:xfrm>
            <a:off x="531527" y="3532464"/>
            <a:ext cx="540000" cy="540000"/>
          </a:xfrm>
          <a:prstGeom prst="rect">
            <a:avLst/>
          </a:prstGeom>
          <a:solidFill>
            <a:schemeClr val="tx2">
              <a:lumMod val="60000"/>
              <a:lumOff val="40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 name="Title 1"/>
          <p:cNvSpPr>
            <a:spLocks noGrp="1"/>
          </p:cNvSpPr>
          <p:nvPr>
            <p:ph type="ctrTitle"/>
          </p:nvPr>
        </p:nvSpPr>
        <p:spPr>
          <a:xfrm>
            <a:off x="2319868" y="4404253"/>
            <a:ext cx="6817782" cy="1613430"/>
          </a:xfrm>
        </p:spPr>
        <p:txBody>
          <a:bodyPr anchor="b">
            <a:normAutofit/>
          </a:bodyPr>
          <a:lstStyle>
            <a:lvl1pPr algn="r">
              <a:defRPr sz="4000">
                <a:solidFill>
                  <a:schemeClr val="bg1"/>
                </a:solidFill>
              </a:defRPr>
            </a:lvl1pPr>
          </a:lstStyle>
          <a:p>
            <a:r>
              <a:rPr lang="en-US" smtClean="0"/>
              <a:t>Click to edit Master title style</a:t>
            </a:r>
            <a:endParaRPr lang="en-US" dirty="0"/>
          </a:p>
        </p:txBody>
      </p:sp>
      <p:sp>
        <p:nvSpPr>
          <p:cNvPr id="23" name="Rectangle 22"/>
          <p:cNvSpPr/>
          <p:nvPr userDrawn="1"/>
        </p:nvSpPr>
        <p:spPr>
          <a:xfrm>
            <a:off x="1625845" y="3829454"/>
            <a:ext cx="4116104" cy="532466"/>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pic>
        <p:nvPicPr>
          <p:cNvPr id="24" name="Picture 23"/>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4741924" y="3945337"/>
            <a:ext cx="728522" cy="350189"/>
          </a:xfrm>
          <a:prstGeom prst="rect">
            <a:avLst/>
          </a:prstGeom>
        </p:spPr>
      </p:pic>
      <p:pic>
        <p:nvPicPr>
          <p:cNvPr id="25" name="Picture 24"/>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835412" y="3940722"/>
            <a:ext cx="1102214" cy="359418"/>
          </a:xfrm>
          <a:prstGeom prst="rect">
            <a:avLst/>
          </a:prstGeom>
        </p:spPr>
      </p:pic>
      <p:pic>
        <p:nvPicPr>
          <p:cNvPr id="26" name="Picture 2" descr="http://www.theexchange.org.nz/themes/theexchange/images/logos/cflri-logo-02.png"/>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3112700" y="3893220"/>
            <a:ext cx="1454150" cy="454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643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14511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3.png"/><Relationship Id="rId5" Type="http://schemas.openxmlformats.org/officeDocument/2006/relationships/slideLayout" Target="../slideLayouts/slideLayout12.xml"/><Relationship Id="rId10" Type="http://schemas.openxmlformats.org/officeDocument/2006/relationships/image" Target="../media/image2.png"/><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1126"/>
            <a:ext cx="8796866" cy="77787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0" y="1097492"/>
            <a:ext cx="88900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0"/>
            <a:ext cx="9144000" cy="592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 name="Rectangle 7"/>
          <p:cNvSpPr/>
          <p:nvPr userDrawn="1"/>
        </p:nvSpPr>
        <p:spPr>
          <a:xfrm>
            <a:off x="0" y="6798733"/>
            <a:ext cx="9144000" cy="592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cxnSp>
        <p:nvCxnSpPr>
          <p:cNvPr id="10" name="Straight Connector 9"/>
          <p:cNvCxnSpPr/>
          <p:nvPr userDrawn="1"/>
        </p:nvCxnSpPr>
        <p:spPr>
          <a:xfrm>
            <a:off x="-6351" y="940859"/>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rotWithShape="1">
          <a:blip r:embed="rId9" cstate="email">
            <a:extLst>
              <a:ext uri="{28A0092B-C50C-407E-A947-70E740481C1C}">
                <a14:useLocalDpi xmlns:a14="http://schemas.microsoft.com/office/drawing/2010/main" val="0"/>
              </a:ext>
            </a:extLst>
          </a:blip>
          <a:srcRect/>
          <a:stretch/>
        </p:blipFill>
        <p:spPr>
          <a:xfrm>
            <a:off x="3073690" y="6392085"/>
            <a:ext cx="728522" cy="350189"/>
          </a:xfrm>
          <a:prstGeom prst="rect">
            <a:avLst/>
          </a:prstGeom>
        </p:spPr>
      </p:pic>
      <p:pic>
        <p:nvPicPr>
          <p:cNvPr id="12" name="Picture 11"/>
          <p:cNvPicPr>
            <a:picLocks noChangeAspect="1"/>
          </p:cNvPicPr>
          <p:nvPr userDrawn="1"/>
        </p:nvPicPr>
        <p:blipFill>
          <a:blip r:embed="rId10" cstate="email">
            <a:extLst>
              <a:ext uri="{28A0092B-C50C-407E-A947-70E740481C1C}">
                <a14:useLocalDpi xmlns:a14="http://schemas.microsoft.com/office/drawing/2010/main" val="0"/>
              </a:ext>
            </a:extLst>
          </a:blip>
          <a:stretch>
            <a:fillRect/>
          </a:stretch>
        </p:blipFill>
        <p:spPr>
          <a:xfrm>
            <a:off x="167178" y="6387470"/>
            <a:ext cx="1102214" cy="359418"/>
          </a:xfrm>
          <a:prstGeom prst="rect">
            <a:avLst/>
          </a:prstGeom>
        </p:spPr>
      </p:pic>
      <p:cxnSp>
        <p:nvCxnSpPr>
          <p:cNvPr id="13" name="Straight Connector 12"/>
          <p:cNvCxnSpPr/>
          <p:nvPr userDrawn="1"/>
        </p:nvCxnSpPr>
        <p:spPr>
          <a:xfrm>
            <a:off x="-6351" y="627593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8604000" y="6285456"/>
            <a:ext cx="540000" cy="511390"/>
          </a:xfrm>
          <a:prstGeom prst="rect">
            <a:avLst/>
          </a:prstGeom>
          <a:solidFill>
            <a:srgbClr val="6BC77C">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5" name="TextBox 14"/>
          <p:cNvSpPr txBox="1"/>
          <p:nvPr userDrawn="1"/>
        </p:nvSpPr>
        <p:spPr>
          <a:xfrm>
            <a:off x="8690296" y="6402652"/>
            <a:ext cx="367408" cy="276999"/>
          </a:xfrm>
          <a:prstGeom prst="rect">
            <a:avLst/>
          </a:prstGeom>
          <a:noFill/>
        </p:spPr>
        <p:txBody>
          <a:bodyPr wrap="none" rtlCol="0">
            <a:spAutoFit/>
          </a:bodyPr>
          <a:lstStyle/>
          <a:p>
            <a:pPr algn="ctr"/>
            <a:fld id="{89052A1D-FD08-4D18-ACF1-553A22E79E69}" type="slidenum">
              <a:rPr lang="en-NZ" sz="1200">
                <a:solidFill>
                  <a:prstClr val="black">
                    <a:lumMod val="75000"/>
                    <a:lumOff val="25000"/>
                  </a:prstClr>
                </a:solidFill>
              </a:rPr>
              <a:pPr algn="ctr"/>
              <a:t>‹#›</a:t>
            </a:fld>
            <a:endParaRPr lang="en-NZ" sz="1200" dirty="0">
              <a:solidFill>
                <a:prstClr val="black">
                  <a:lumMod val="75000"/>
                  <a:lumOff val="25000"/>
                </a:prstClr>
              </a:solidFill>
            </a:endParaRPr>
          </a:p>
        </p:txBody>
      </p:sp>
      <p:pic>
        <p:nvPicPr>
          <p:cNvPr id="1026" name="Picture 2" descr="http://www.theexchange.org.nz/themes/theexchange/images/logos/cflri-logo-02.png"/>
          <p:cNvPicPr>
            <a:picLocks noChangeAspect="1" noChangeArrowheads="1"/>
          </p:cNvPicPr>
          <p:nvPr userDrawn="1"/>
        </p:nvPicPr>
        <p:blipFill>
          <a:blip r:embed="rId11" cstate="email">
            <a:extLst>
              <a:ext uri="{28A0092B-C50C-407E-A947-70E740481C1C}">
                <a14:useLocalDpi xmlns:a14="http://schemas.microsoft.com/office/drawing/2010/main" val="0"/>
              </a:ext>
            </a:extLst>
          </a:blip>
          <a:srcRect/>
          <a:stretch>
            <a:fillRect/>
          </a:stretch>
        </p:blipFill>
        <p:spPr bwMode="auto">
          <a:xfrm>
            <a:off x="1444466" y="6339968"/>
            <a:ext cx="1454150" cy="454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908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2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1126"/>
            <a:ext cx="8796866" cy="77787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0" y="1097492"/>
            <a:ext cx="88900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0"/>
            <a:ext cx="9144000" cy="592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 name="Rectangle 7"/>
          <p:cNvSpPr/>
          <p:nvPr userDrawn="1"/>
        </p:nvSpPr>
        <p:spPr>
          <a:xfrm>
            <a:off x="0" y="6798733"/>
            <a:ext cx="9144000" cy="592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cxnSp>
        <p:nvCxnSpPr>
          <p:cNvPr id="10" name="Straight Connector 9"/>
          <p:cNvCxnSpPr/>
          <p:nvPr userDrawn="1"/>
        </p:nvCxnSpPr>
        <p:spPr>
          <a:xfrm>
            <a:off x="-6351" y="940859"/>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rotWithShape="1">
          <a:blip r:embed="rId9" cstate="email">
            <a:extLst>
              <a:ext uri="{28A0092B-C50C-407E-A947-70E740481C1C}">
                <a14:useLocalDpi xmlns:a14="http://schemas.microsoft.com/office/drawing/2010/main" val="0"/>
              </a:ext>
            </a:extLst>
          </a:blip>
          <a:srcRect/>
          <a:stretch/>
        </p:blipFill>
        <p:spPr>
          <a:xfrm>
            <a:off x="3073690" y="6392085"/>
            <a:ext cx="728522" cy="350189"/>
          </a:xfrm>
          <a:prstGeom prst="rect">
            <a:avLst/>
          </a:prstGeom>
        </p:spPr>
      </p:pic>
      <p:pic>
        <p:nvPicPr>
          <p:cNvPr id="12" name="Picture 11"/>
          <p:cNvPicPr>
            <a:picLocks noChangeAspect="1"/>
          </p:cNvPicPr>
          <p:nvPr userDrawn="1"/>
        </p:nvPicPr>
        <p:blipFill>
          <a:blip r:embed="rId10" cstate="email">
            <a:extLst>
              <a:ext uri="{28A0092B-C50C-407E-A947-70E740481C1C}">
                <a14:useLocalDpi xmlns:a14="http://schemas.microsoft.com/office/drawing/2010/main" val="0"/>
              </a:ext>
            </a:extLst>
          </a:blip>
          <a:stretch>
            <a:fillRect/>
          </a:stretch>
        </p:blipFill>
        <p:spPr>
          <a:xfrm>
            <a:off x="167178" y="6387470"/>
            <a:ext cx="1102214" cy="359418"/>
          </a:xfrm>
          <a:prstGeom prst="rect">
            <a:avLst/>
          </a:prstGeom>
        </p:spPr>
      </p:pic>
      <p:cxnSp>
        <p:nvCxnSpPr>
          <p:cNvPr id="13" name="Straight Connector 12"/>
          <p:cNvCxnSpPr/>
          <p:nvPr userDrawn="1"/>
        </p:nvCxnSpPr>
        <p:spPr>
          <a:xfrm>
            <a:off x="-6351" y="627593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8604000" y="6285456"/>
            <a:ext cx="540000" cy="511390"/>
          </a:xfrm>
          <a:prstGeom prst="rect">
            <a:avLst/>
          </a:prstGeom>
          <a:solidFill>
            <a:srgbClr val="6BC77C">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5" name="TextBox 14"/>
          <p:cNvSpPr txBox="1"/>
          <p:nvPr userDrawn="1"/>
        </p:nvSpPr>
        <p:spPr>
          <a:xfrm>
            <a:off x="8690296" y="6402652"/>
            <a:ext cx="367408" cy="276999"/>
          </a:xfrm>
          <a:prstGeom prst="rect">
            <a:avLst/>
          </a:prstGeom>
          <a:noFill/>
        </p:spPr>
        <p:txBody>
          <a:bodyPr wrap="none" rtlCol="0">
            <a:spAutoFit/>
          </a:bodyPr>
          <a:lstStyle/>
          <a:p>
            <a:pPr algn="ctr"/>
            <a:fld id="{89052A1D-FD08-4D18-ACF1-553A22E79E69}" type="slidenum">
              <a:rPr lang="en-NZ" sz="1200">
                <a:solidFill>
                  <a:prstClr val="black">
                    <a:lumMod val="75000"/>
                    <a:lumOff val="25000"/>
                  </a:prstClr>
                </a:solidFill>
              </a:rPr>
              <a:pPr algn="ctr"/>
              <a:t>‹#›</a:t>
            </a:fld>
            <a:endParaRPr lang="en-NZ" sz="1200" dirty="0">
              <a:solidFill>
                <a:prstClr val="black">
                  <a:lumMod val="75000"/>
                  <a:lumOff val="25000"/>
                </a:prstClr>
              </a:solidFill>
            </a:endParaRPr>
          </a:p>
        </p:txBody>
      </p:sp>
      <p:pic>
        <p:nvPicPr>
          <p:cNvPr id="1026" name="Picture 2" descr="http://www.theexchange.org.nz/themes/theexchange/images/logos/cflri-logo-02.png"/>
          <p:cNvPicPr>
            <a:picLocks noChangeAspect="1" noChangeArrowheads="1"/>
          </p:cNvPicPr>
          <p:nvPr userDrawn="1"/>
        </p:nvPicPr>
        <p:blipFill>
          <a:blip r:embed="rId11" cstate="email">
            <a:extLst>
              <a:ext uri="{28A0092B-C50C-407E-A947-70E740481C1C}">
                <a14:useLocalDpi xmlns:a14="http://schemas.microsoft.com/office/drawing/2010/main" val="0"/>
              </a:ext>
            </a:extLst>
          </a:blip>
          <a:srcRect/>
          <a:stretch>
            <a:fillRect/>
          </a:stretch>
        </p:blipFill>
        <p:spPr bwMode="auto">
          <a:xfrm>
            <a:off x="1444466" y="6339968"/>
            <a:ext cx="1454150" cy="454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90688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xStyles>
    <p:titleStyle>
      <a:lvl1pPr algn="l" defTabSz="914400" rtl="0" eaLnBrk="1" latinLnBrk="0" hangingPunct="1">
        <a:lnSpc>
          <a:spcPct val="90000"/>
        </a:lnSpc>
        <a:spcBef>
          <a:spcPct val="0"/>
        </a:spcBef>
        <a:buNone/>
        <a:defRPr sz="2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9.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6753" y="4404253"/>
            <a:ext cx="7550897" cy="1613430"/>
          </a:xfrm>
        </p:spPr>
        <p:txBody>
          <a:bodyPr>
            <a:normAutofit fontScale="90000"/>
          </a:bodyPr>
          <a:lstStyle/>
          <a:p>
            <a:r>
              <a:rPr lang="en-NZ" dirty="0" smtClean="0"/>
              <a:t>Survey NZers aged 50 years </a:t>
            </a:r>
            <a:r>
              <a:rPr lang="en-NZ" dirty="0"/>
              <a:t>plus </a:t>
            </a:r>
            <a:r>
              <a:rPr lang="en-NZ" dirty="0" smtClean="0"/>
              <a:t>- </a:t>
            </a:r>
            <a:r>
              <a:rPr lang="en-NZ" dirty="0" smtClean="0">
                <a:solidFill>
                  <a:schemeClr val="accent5"/>
                </a:solidFill>
              </a:rPr>
              <a:t>2015</a:t>
            </a:r>
            <a:r>
              <a:rPr lang="en-NZ" dirty="0" smtClean="0"/>
              <a:t/>
            </a:r>
            <a:br>
              <a:rPr lang="en-NZ" dirty="0" smtClean="0"/>
            </a:br>
            <a:r>
              <a:rPr lang="en-NZ" dirty="0" smtClean="0"/>
              <a:t/>
            </a:r>
            <a:br>
              <a:rPr lang="en-NZ" dirty="0" smtClean="0"/>
            </a:br>
            <a:r>
              <a:rPr lang="en-NZ" dirty="0"/>
              <a:t>A</a:t>
            </a:r>
            <a:r>
              <a:rPr lang="en-NZ" dirty="0" smtClean="0"/>
              <a:t>ttitudes to financial advice</a:t>
            </a:r>
            <a:endParaRPr lang="en-NZ" sz="6600" dirty="0">
              <a:solidFill>
                <a:schemeClr val="accent5"/>
              </a:solidFill>
            </a:endParaRPr>
          </a:p>
        </p:txBody>
      </p:sp>
      <p:sp>
        <p:nvSpPr>
          <p:cNvPr id="3" name="Subtitle 2"/>
          <p:cNvSpPr>
            <a:spLocks noGrp="1"/>
          </p:cNvSpPr>
          <p:nvPr>
            <p:ph type="subTitle" idx="1"/>
          </p:nvPr>
        </p:nvSpPr>
        <p:spPr/>
        <p:txBody>
          <a:bodyPr>
            <a:normAutofit/>
          </a:bodyPr>
          <a:lstStyle/>
          <a:p>
            <a:r>
              <a:rPr lang="en-NZ" dirty="0"/>
              <a:t>E</a:t>
            </a:r>
            <a:r>
              <a:rPr lang="en-NZ" dirty="0" smtClean="0"/>
              <a:t>xpectations for and experiences of retirement</a:t>
            </a:r>
            <a:endParaRPr lang="en-NZ" dirty="0"/>
          </a:p>
        </p:txBody>
      </p:sp>
    </p:spTree>
    <p:extLst>
      <p:ext uri="{BB962C8B-B14F-4D97-AF65-F5344CB8AC3E}">
        <p14:creationId xmlns:p14="http://schemas.microsoft.com/office/powerpoint/2010/main" val="565480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06338"/>
            <a:ext cx="9144000" cy="246221"/>
          </a:xfrm>
          <a:prstGeom prst="rect">
            <a:avLst/>
          </a:prstGeom>
        </p:spPr>
        <p:txBody>
          <a:bodyPr wrap="square" rtlCol="0">
            <a:spAutoFit/>
          </a:bodyPr>
          <a:lstStyle/>
          <a:p>
            <a:r>
              <a:rPr lang="en-NZ" sz="1000" b="1" i="1" dirty="0">
                <a:solidFill>
                  <a:prstClr val="black">
                    <a:lumMod val="50000"/>
                    <a:lumOff val="50000"/>
                  </a:prstClr>
                </a:solidFill>
                <a:latin typeface="Calibri Light" panose="020F0302020204030204"/>
              </a:rPr>
              <a:t>Q7a:  </a:t>
            </a:r>
            <a:r>
              <a:rPr lang="en-NZ" sz="1000" i="1" dirty="0">
                <a:solidFill>
                  <a:prstClr val="black">
                    <a:lumMod val="50000"/>
                    <a:lumOff val="50000"/>
                  </a:prstClr>
                </a:solidFill>
                <a:latin typeface="Calibri Light" panose="020F0302020204030204"/>
              </a:rPr>
              <a:t>Have you ever talked to a professional financial adviser about [preparing for retirement/your savings and investments]? </a:t>
            </a:r>
          </a:p>
        </p:txBody>
      </p:sp>
      <p:sp>
        <p:nvSpPr>
          <p:cNvPr id="5" name="Rectangle 4"/>
          <p:cNvSpPr/>
          <p:nvPr/>
        </p:nvSpPr>
        <p:spPr>
          <a:xfrm>
            <a:off x="1341" y="5908464"/>
            <a:ext cx="9142659" cy="369332"/>
          </a:xfrm>
          <a:prstGeom prst="rect">
            <a:avLst/>
          </a:prstGeom>
        </p:spPr>
        <p:txBody>
          <a:bodyPr wrap="square" anchor="b">
            <a:spAutoFit/>
          </a:bodyPr>
          <a:lstStyle/>
          <a:p>
            <a:r>
              <a:rPr lang="en-US" sz="900" b="1" dirty="0">
                <a:solidFill>
                  <a:prstClr val="black">
                    <a:lumMod val="65000"/>
                    <a:lumOff val="35000"/>
                  </a:prstClr>
                </a:solidFill>
                <a:latin typeface="Calibri Light" panose="020F0302020204030204" pitchFamily="34" charset="0"/>
              </a:rPr>
              <a:t>Base: </a:t>
            </a:r>
            <a:r>
              <a:rPr lang="en-US" sz="900" dirty="0">
                <a:solidFill>
                  <a:prstClr val="black">
                    <a:lumMod val="65000"/>
                    <a:lumOff val="35000"/>
                  </a:prstClr>
                </a:solidFill>
                <a:latin typeface="Calibri Light" panose="020F0302020204030204" pitchFamily="34" charset="0"/>
              </a:rPr>
              <a:t>All (n=1,052). </a:t>
            </a:r>
          </a:p>
          <a:p>
            <a:r>
              <a:rPr lang="en-US" sz="900" dirty="0">
                <a:solidFill>
                  <a:prstClr val="black">
                    <a:lumMod val="65000"/>
                    <a:lumOff val="35000"/>
                  </a:prstClr>
                </a:solidFill>
                <a:latin typeface="Calibri Light" panose="020F0302020204030204" pitchFamily="34" charset="0"/>
              </a:rPr>
              <a:t>Results may not add to exactly 100% due to rounding.  </a:t>
            </a:r>
            <a:endParaRPr lang="en-NZ" sz="900" dirty="0">
              <a:solidFill>
                <a:prstClr val="black">
                  <a:lumMod val="65000"/>
                  <a:lumOff val="35000"/>
                </a:prstClr>
              </a:solidFill>
              <a:latin typeface="Calibri Light" panose="020F0302020204030204" pitchFamily="34" charset="0"/>
            </a:endParaRPr>
          </a:p>
        </p:txBody>
      </p:sp>
      <p:sp>
        <p:nvSpPr>
          <p:cNvPr id="13" name="TextBox 12"/>
          <p:cNvSpPr txBox="1"/>
          <p:nvPr/>
        </p:nvSpPr>
        <p:spPr>
          <a:xfrm>
            <a:off x="209550" y="1499808"/>
            <a:ext cx="8686800" cy="2925613"/>
          </a:xfrm>
          <a:prstGeom prst="rect">
            <a:avLst/>
          </a:prstGeom>
          <a:solidFill>
            <a:schemeClr val="bg1">
              <a:lumMod val="95000"/>
            </a:schemeClr>
          </a:solidFill>
          <a:ln>
            <a:solidFill>
              <a:schemeClr val="bg1">
                <a:lumMod val="85000"/>
              </a:schemeClr>
            </a:solidFill>
          </a:ln>
        </p:spPr>
        <p:txBody>
          <a:bodyPr wrap="square" rtlCol="0">
            <a:noAutofit/>
          </a:bodyPr>
          <a:lstStyle>
            <a:defPPr>
              <a:defRPr lang="en-US"/>
            </a:defPPr>
            <a:lvl1pPr marL="171450" indent="-171450">
              <a:buFont typeface="Arial" panose="020B0604020202020204" pitchFamily="34" charset="0"/>
              <a:buChar char="•"/>
              <a:defRPr sz="1200">
                <a:solidFill>
                  <a:schemeClr val="tx1">
                    <a:lumMod val="75000"/>
                    <a:lumOff val="25000"/>
                  </a:schemeClr>
                </a:solidFill>
              </a:defRPr>
            </a:lvl1pPr>
          </a:lstStyle>
          <a:p>
            <a:endParaRPr lang="en-NZ" dirty="0">
              <a:solidFill>
                <a:prstClr val="black">
                  <a:lumMod val="75000"/>
                  <a:lumOff val="25000"/>
                </a:prstClr>
              </a:solidFill>
            </a:endParaRPr>
          </a:p>
        </p:txBody>
      </p:sp>
      <p:sp>
        <p:nvSpPr>
          <p:cNvPr id="14" name="TextBox 13"/>
          <p:cNvSpPr txBox="1"/>
          <p:nvPr/>
        </p:nvSpPr>
        <p:spPr>
          <a:xfrm>
            <a:off x="209550" y="1547402"/>
            <a:ext cx="8686800" cy="307777"/>
          </a:xfrm>
          <a:prstGeom prst="rect">
            <a:avLst/>
          </a:prstGeom>
          <a:noFill/>
        </p:spPr>
        <p:txBody>
          <a:bodyPr wrap="square" rtlCol="0">
            <a:spAutoFit/>
          </a:bodyPr>
          <a:lstStyle/>
          <a:p>
            <a:pPr algn="ctr"/>
            <a:r>
              <a:rPr lang="en-NZ" sz="1400" dirty="0">
                <a:solidFill>
                  <a:prstClr val="black">
                    <a:lumMod val="75000"/>
                    <a:lumOff val="25000"/>
                  </a:prstClr>
                </a:solidFill>
              </a:rPr>
              <a:t>Spoken to a professional financial adviser</a:t>
            </a:r>
          </a:p>
        </p:txBody>
      </p:sp>
      <p:grpSp>
        <p:nvGrpSpPr>
          <p:cNvPr id="15" name="Group 14"/>
          <p:cNvGrpSpPr/>
          <p:nvPr/>
        </p:nvGrpSpPr>
        <p:grpSpPr>
          <a:xfrm>
            <a:off x="2689876" y="1985520"/>
            <a:ext cx="3726149" cy="2364029"/>
            <a:chOff x="3091651" y="2178860"/>
            <a:chExt cx="3726149" cy="2364029"/>
          </a:xfrm>
        </p:grpSpPr>
        <p:graphicFrame>
          <p:nvGraphicFramePr>
            <p:cNvPr id="16" name="Chart 15"/>
            <p:cNvGraphicFramePr/>
            <p:nvPr>
              <p:extLst>
                <p:ext uri="{D42A27DB-BD31-4B8C-83A1-F6EECF244321}">
                  <p14:modId xmlns:p14="http://schemas.microsoft.com/office/powerpoint/2010/main" val="3577817290"/>
                </p:ext>
              </p:extLst>
            </p:nvPr>
          </p:nvGraphicFramePr>
          <p:xfrm>
            <a:off x="3348650" y="2259869"/>
            <a:ext cx="3366473" cy="2283020"/>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p:cNvSpPr txBox="1"/>
            <p:nvPr/>
          </p:nvSpPr>
          <p:spPr>
            <a:xfrm>
              <a:off x="5986932" y="2725187"/>
              <a:ext cx="830868" cy="276999"/>
            </a:xfrm>
            <a:prstGeom prst="rect">
              <a:avLst/>
            </a:prstGeom>
            <a:noFill/>
          </p:spPr>
          <p:txBody>
            <a:bodyPr wrap="none" rtlCol="0">
              <a:spAutoFit/>
            </a:bodyPr>
            <a:lstStyle/>
            <a:p>
              <a:r>
                <a:rPr lang="en-NZ" sz="1200" dirty="0">
                  <a:solidFill>
                    <a:prstClr val="black">
                      <a:lumMod val="75000"/>
                      <a:lumOff val="25000"/>
                    </a:prstClr>
                  </a:solidFill>
                </a:rPr>
                <a:t>Yes | 40% </a:t>
              </a:r>
            </a:p>
          </p:txBody>
        </p:sp>
        <p:sp>
          <p:nvSpPr>
            <p:cNvPr id="18" name="TextBox 17"/>
            <p:cNvSpPr txBox="1"/>
            <p:nvPr/>
          </p:nvSpPr>
          <p:spPr>
            <a:xfrm>
              <a:off x="3091651" y="3262879"/>
              <a:ext cx="809837" cy="276999"/>
            </a:xfrm>
            <a:prstGeom prst="rect">
              <a:avLst/>
            </a:prstGeom>
            <a:noFill/>
          </p:spPr>
          <p:txBody>
            <a:bodyPr wrap="none" rtlCol="0">
              <a:spAutoFit/>
            </a:bodyPr>
            <a:lstStyle/>
            <a:p>
              <a:pPr algn="ctr"/>
              <a:r>
                <a:rPr lang="en-NZ" sz="1200" dirty="0">
                  <a:solidFill>
                    <a:prstClr val="black">
                      <a:lumMod val="75000"/>
                      <a:lumOff val="25000"/>
                    </a:prstClr>
                  </a:solidFill>
                </a:rPr>
                <a:t>No | 59% </a:t>
              </a:r>
            </a:p>
          </p:txBody>
        </p:sp>
        <p:sp>
          <p:nvSpPr>
            <p:cNvPr id="19" name="TextBox 18"/>
            <p:cNvSpPr txBox="1"/>
            <p:nvPr/>
          </p:nvSpPr>
          <p:spPr>
            <a:xfrm>
              <a:off x="4046342" y="2178860"/>
              <a:ext cx="1088761" cy="246221"/>
            </a:xfrm>
            <a:prstGeom prst="rect">
              <a:avLst/>
            </a:prstGeom>
            <a:noFill/>
          </p:spPr>
          <p:txBody>
            <a:bodyPr wrap="none" rtlCol="0">
              <a:spAutoFit/>
            </a:bodyPr>
            <a:lstStyle/>
            <a:p>
              <a:pPr algn="r"/>
              <a:r>
                <a:rPr lang="en-NZ" sz="1000" dirty="0">
                  <a:solidFill>
                    <a:prstClr val="black">
                      <a:lumMod val="75000"/>
                      <a:lumOff val="25000"/>
                    </a:prstClr>
                  </a:solidFill>
                </a:rPr>
                <a:t>Don’t know | 1% </a:t>
              </a:r>
            </a:p>
          </p:txBody>
        </p:sp>
        <p:sp>
          <p:nvSpPr>
            <p:cNvPr id="20" name="Oval 19"/>
            <p:cNvSpPr/>
            <p:nvPr/>
          </p:nvSpPr>
          <p:spPr>
            <a:xfrm>
              <a:off x="4229086" y="2597842"/>
              <a:ext cx="1605600" cy="16070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sp>
        <p:nvSpPr>
          <p:cNvPr id="28" name="TextBox 27"/>
          <p:cNvSpPr txBox="1"/>
          <p:nvPr/>
        </p:nvSpPr>
        <p:spPr>
          <a:xfrm>
            <a:off x="234150" y="4532673"/>
            <a:ext cx="1451775" cy="900246"/>
          </a:xfrm>
          <a:prstGeom prst="rect">
            <a:avLst/>
          </a:prstGeom>
          <a:noFill/>
        </p:spPr>
        <p:txBody>
          <a:bodyPr wrap="square" rtlCol="0">
            <a:spAutoFit/>
          </a:bodyPr>
          <a:lstStyle/>
          <a:p>
            <a:r>
              <a:rPr lang="en-NZ" sz="1050" b="1" dirty="0">
                <a:solidFill>
                  <a:prstClr val="black">
                    <a:lumMod val="75000"/>
                    <a:lumOff val="25000"/>
                  </a:prstClr>
                </a:solidFill>
              </a:rPr>
              <a:t>THOSE MORE LIKELY TO HAVE SPOKEN TO A PROFESSIONAL FINANCIAL adviser ARE:</a:t>
            </a:r>
          </a:p>
        </p:txBody>
      </p:sp>
      <p:sp>
        <p:nvSpPr>
          <p:cNvPr id="29" name="TextBox 28"/>
          <p:cNvSpPr txBox="1"/>
          <p:nvPr/>
        </p:nvSpPr>
        <p:spPr>
          <a:xfrm>
            <a:off x="1821198" y="4532673"/>
            <a:ext cx="7075152" cy="1061829"/>
          </a:xfrm>
          <a:prstGeom prst="rect">
            <a:avLst/>
          </a:prstGeom>
          <a:noFill/>
          <a:ln>
            <a:noFill/>
          </a:ln>
        </p:spPr>
        <p:txBody>
          <a:bodyPr wrap="square" rtlCol="0">
            <a:spAutoFit/>
          </a:bodyPr>
          <a:lstStyle>
            <a:defPPr>
              <a:defRPr lang="en-US"/>
            </a:defPPr>
            <a:lvl1pPr marL="171450" indent="-171450">
              <a:buFont typeface="Arial" panose="020B0604020202020204" pitchFamily="34" charset="0"/>
              <a:buChar char="•"/>
              <a:defRPr sz="1200">
                <a:solidFill>
                  <a:schemeClr val="tx1">
                    <a:lumMod val="75000"/>
                    <a:lumOff val="25000"/>
                  </a:schemeClr>
                </a:solidFill>
              </a:defRPr>
            </a:lvl1pPr>
          </a:lstStyle>
          <a:p>
            <a:pPr marL="285750" indent="-285750">
              <a:buFont typeface="Wingdings" panose="05000000000000000000" pitchFamily="2" charset="2"/>
              <a:buChar char="§"/>
            </a:pPr>
            <a:r>
              <a:rPr lang="en-NZ" sz="1050" dirty="0" smtClean="0">
                <a:solidFill>
                  <a:prstClr val="black">
                    <a:lumMod val="75000"/>
                    <a:lumOff val="25000"/>
                  </a:prstClr>
                </a:solidFill>
              </a:rPr>
              <a:t>Retirees (53%, cf. 30% of non-retirees)</a:t>
            </a:r>
            <a:endParaRPr lang="en-NZ" sz="1050" dirty="0">
              <a:solidFill>
                <a:prstClr val="black">
                  <a:lumMod val="75000"/>
                  <a:lumOff val="25000"/>
                </a:prstClr>
              </a:solidFill>
            </a:endParaRPr>
          </a:p>
          <a:p>
            <a:pPr marL="285750" indent="-285750">
              <a:buFont typeface="Wingdings" panose="05000000000000000000" pitchFamily="2" charset="2"/>
              <a:buChar char="§"/>
            </a:pPr>
            <a:r>
              <a:rPr lang="en-NZ" sz="1050" dirty="0" smtClean="0">
                <a:solidFill>
                  <a:prstClr val="black">
                    <a:lumMod val="75000"/>
                    <a:lumOff val="25000"/>
                  </a:prstClr>
                </a:solidFill>
              </a:rPr>
              <a:t>Those aged 65+ (50%, cf. 32% under 65 years of age)</a:t>
            </a:r>
          </a:p>
          <a:p>
            <a:pPr marL="285750" indent="-285750">
              <a:buFont typeface="Wingdings" panose="05000000000000000000" pitchFamily="2" charset="2"/>
              <a:buChar char="§"/>
            </a:pPr>
            <a:r>
              <a:rPr lang="en-NZ" sz="1050" dirty="0" smtClean="0">
                <a:solidFill>
                  <a:prstClr val="black">
                    <a:lumMod val="75000"/>
                    <a:lumOff val="25000"/>
                  </a:prstClr>
                </a:solidFill>
              </a:rPr>
              <a:t>Retirees who, before they retired, had a financial plan to live the sort of lifestyle they wanted in retirement (67%, cf. 31% of those who did not)</a:t>
            </a:r>
          </a:p>
          <a:p>
            <a:pPr marL="285750" indent="-285750">
              <a:buFont typeface="Wingdings" panose="05000000000000000000" pitchFamily="2" charset="2"/>
              <a:buChar char="§"/>
            </a:pPr>
            <a:r>
              <a:rPr lang="en-NZ" sz="1050" dirty="0" smtClean="0">
                <a:solidFill>
                  <a:prstClr val="black">
                    <a:lumMod val="75000"/>
                    <a:lumOff val="25000"/>
                  </a:prstClr>
                </a:solidFill>
              </a:rPr>
              <a:t>Non-retirees who have enough savings/investments to live the sort of lifestyle they want in retirement (54%, cf. 23% who do not)</a:t>
            </a:r>
            <a:endParaRPr lang="en-NZ" sz="1050" dirty="0">
              <a:solidFill>
                <a:prstClr val="black">
                  <a:lumMod val="75000"/>
                  <a:lumOff val="25000"/>
                </a:prstClr>
              </a:solidFill>
            </a:endParaRPr>
          </a:p>
        </p:txBody>
      </p:sp>
      <p:cxnSp>
        <p:nvCxnSpPr>
          <p:cNvPr id="30" name="Straight Connector 29"/>
          <p:cNvCxnSpPr/>
          <p:nvPr/>
        </p:nvCxnSpPr>
        <p:spPr>
          <a:xfrm>
            <a:off x="1753561" y="4532673"/>
            <a:ext cx="0" cy="880939"/>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normAutofit/>
          </a:bodyPr>
          <a:lstStyle/>
          <a:p>
            <a:r>
              <a:rPr lang="en-NZ" sz="1800" dirty="0" smtClean="0"/>
              <a:t>Six in ten New Zealanders aged 50+ have never spoken with a professional financial adviser.</a:t>
            </a:r>
            <a:endParaRPr lang="en-NZ" sz="1800" dirty="0"/>
          </a:p>
        </p:txBody>
      </p:sp>
    </p:spTree>
    <p:extLst>
      <p:ext uri="{BB962C8B-B14F-4D97-AF65-F5344CB8AC3E}">
        <p14:creationId xmlns:p14="http://schemas.microsoft.com/office/powerpoint/2010/main" val="2974163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06338"/>
            <a:ext cx="9144000" cy="246221"/>
          </a:xfrm>
          <a:prstGeom prst="rect">
            <a:avLst/>
          </a:prstGeom>
        </p:spPr>
        <p:txBody>
          <a:bodyPr wrap="square" rtlCol="0">
            <a:spAutoFit/>
          </a:bodyPr>
          <a:lstStyle/>
          <a:p>
            <a:r>
              <a:rPr lang="en-NZ" sz="1000" b="1" i="1" dirty="0">
                <a:solidFill>
                  <a:prstClr val="black">
                    <a:lumMod val="50000"/>
                    <a:lumOff val="50000"/>
                  </a:prstClr>
                </a:solidFill>
                <a:latin typeface="Calibri Light" panose="020F0302020204030204"/>
              </a:rPr>
              <a:t>Q7b:  </a:t>
            </a:r>
            <a:r>
              <a:rPr lang="en-NZ" sz="1000" i="1" dirty="0">
                <a:solidFill>
                  <a:prstClr val="black">
                    <a:lumMod val="50000"/>
                    <a:lumOff val="50000"/>
                  </a:prstClr>
                </a:solidFill>
                <a:latin typeface="Calibri Light" panose="020F0302020204030204"/>
              </a:rPr>
              <a:t>Which do you think might prompt you to seek professional financial advice in future?</a:t>
            </a:r>
          </a:p>
        </p:txBody>
      </p:sp>
      <p:sp>
        <p:nvSpPr>
          <p:cNvPr id="5" name="Rectangle 4"/>
          <p:cNvSpPr/>
          <p:nvPr/>
        </p:nvSpPr>
        <p:spPr>
          <a:xfrm>
            <a:off x="1341" y="6046964"/>
            <a:ext cx="9142659" cy="230832"/>
          </a:xfrm>
          <a:prstGeom prst="rect">
            <a:avLst/>
          </a:prstGeom>
        </p:spPr>
        <p:txBody>
          <a:bodyPr wrap="square" anchor="b">
            <a:spAutoFit/>
          </a:bodyPr>
          <a:lstStyle/>
          <a:p>
            <a:r>
              <a:rPr lang="en-US" sz="900" b="1" dirty="0">
                <a:solidFill>
                  <a:prstClr val="black">
                    <a:lumMod val="65000"/>
                    <a:lumOff val="35000"/>
                  </a:prstClr>
                </a:solidFill>
                <a:latin typeface="Calibri Light" panose="020F0302020204030204" pitchFamily="34" charset="0"/>
              </a:rPr>
              <a:t>Base: </a:t>
            </a:r>
            <a:r>
              <a:rPr lang="en-US" sz="900" dirty="0">
                <a:solidFill>
                  <a:prstClr val="black">
                    <a:lumMod val="65000"/>
                    <a:lumOff val="35000"/>
                  </a:prstClr>
                </a:solidFill>
                <a:latin typeface="Calibri Light" panose="020F0302020204030204" pitchFamily="34" charset="0"/>
              </a:rPr>
              <a:t>All (n=1,052)</a:t>
            </a:r>
            <a:r>
              <a:rPr lang="en-NZ" sz="900" dirty="0">
                <a:solidFill>
                  <a:prstClr val="black">
                    <a:lumMod val="65000"/>
                    <a:lumOff val="35000"/>
                  </a:prstClr>
                </a:solidFill>
                <a:latin typeface="Calibri Light" panose="020F0302020204030204" pitchFamily="34" charset="0"/>
              </a:rPr>
              <a:t>. </a:t>
            </a:r>
            <a:r>
              <a:rPr lang="en-US" sz="900" dirty="0">
                <a:solidFill>
                  <a:prstClr val="black">
                    <a:lumMod val="65000"/>
                    <a:lumOff val="35000"/>
                  </a:prstClr>
                </a:solidFill>
                <a:latin typeface="Calibri Light" panose="020F0302020204030204" pitchFamily="34" charset="0"/>
              </a:rPr>
              <a:t>Please note that results will add to more than 100% as multiple responses were allowed</a:t>
            </a:r>
            <a:r>
              <a:rPr lang="en-NZ" sz="900" dirty="0">
                <a:solidFill>
                  <a:prstClr val="black">
                    <a:lumMod val="65000"/>
                    <a:lumOff val="35000"/>
                  </a:prstClr>
                </a:solidFill>
                <a:latin typeface="Calibri Light" panose="020F0302020204030204" pitchFamily="34" charset="0"/>
              </a:rPr>
              <a:t>.</a:t>
            </a:r>
          </a:p>
        </p:txBody>
      </p:sp>
      <p:sp>
        <p:nvSpPr>
          <p:cNvPr id="6" name="TextBox 5"/>
          <p:cNvSpPr txBox="1"/>
          <p:nvPr/>
        </p:nvSpPr>
        <p:spPr>
          <a:xfrm>
            <a:off x="221192" y="1490296"/>
            <a:ext cx="8665633" cy="3360357"/>
          </a:xfrm>
          <a:prstGeom prst="rect">
            <a:avLst/>
          </a:prstGeom>
          <a:solidFill>
            <a:schemeClr val="bg1">
              <a:lumMod val="95000"/>
            </a:schemeClr>
          </a:solidFill>
          <a:ln>
            <a:solidFill>
              <a:schemeClr val="bg1">
                <a:lumMod val="85000"/>
              </a:schemeClr>
            </a:solidFill>
          </a:ln>
        </p:spPr>
        <p:txBody>
          <a:bodyPr wrap="square" rtlCol="0">
            <a:noAutofit/>
          </a:bodyPr>
          <a:lstStyle>
            <a:defPPr>
              <a:defRPr lang="en-US"/>
            </a:defPPr>
            <a:lvl1pPr marL="171450" indent="-171450">
              <a:buFont typeface="Arial" panose="020B0604020202020204" pitchFamily="34" charset="0"/>
              <a:buChar char="•"/>
              <a:defRPr sz="1200">
                <a:solidFill>
                  <a:schemeClr val="tx1">
                    <a:lumMod val="75000"/>
                    <a:lumOff val="25000"/>
                  </a:schemeClr>
                </a:solidFill>
              </a:defRPr>
            </a:lvl1pPr>
          </a:lstStyle>
          <a:p>
            <a:endParaRPr lang="en-NZ" dirty="0">
              <a:solidFill>
                <a:prstClr val="black">
                  <a:lumMod val="75000"/>
                  <a:lumOff val="25000"/>
                </a:prstClr>
              </a:solidFill>
            </a:endParaRPr>
          </a:p>
        </p:txBody>
      </p:sp>
      <p:sp>
        <p:nvSpPr>
          <p:cNvPr id="7" name="TextBox 6"/>
          <p:cNvSpPr txBox="1"/>
          <p:nvPr/>
        </p:nvSpPr>
        <p:spPr>
          <a:xfrm>
            <a:off x="234150" y="1528396"/>
            <a:ext cx="8652675" cy="307777"/>
          </a:xfrm>
          <a:prstGeom prst="rect">
            <a:avLst/>
          </a:prstGeom>
          <a:noFill/>
        </p:spPr>
        <p:txBody>
          <a:bodyPr wrap="square" rtlCol="0">
            <a:spAutoFit/>
          </a:bodyPr>
          <a:lstStyle/>
          <a:p>
            <a:pPr algn="ctr"/>
            <a:r>
              <a:rPr lang="en-NZ" sz="1400" dirty="0">
                <a:solidFill>
                  <a:prstClr val="black">
                    <a:lumMod val="75000"/>
                    <a:lumOff val="25000"/>
                  </a:prstClr>
                </a:solidFill>
              </a:rPr>
              <a:t>Prompts to seeking financial advice in future</a:t>
            </a:r>
            <a:endParaRPr lang="en-NZ" sz="1050" dirty="0">
              <a:solidFill>
                <a:prstClr val="black">
                  <a:lumMod val="75000"/>
                  <a:lumOff val="25000"/>
                </a:prstClr>
              </a:solidFill>
            </a:endParaRPr>
          </a:p>
        </p:txBody>
      </p:sp>
      <p:graphicFrame>
        <p:nvGraphicFramePr>
          <p:cNvPr id="8" name="Chart 7"/>
          <p:cNvGraphicFramePr/>
          <p:nvPr>
            <p:extLst>
              <p:ext uri="{D42A27DB-BD31-4B8C-83A1-F6EECF244321}">
                <p14:modId xmlns:p14="http://schemas.microsoft.com/office/powerpoint/2010/main" val="2523674916"/>
              </p:ext>
            </p:extLst>
          </p:nvPr>
        </p:nvGraphicFramePr>
        <p:xfrm>
          <a:off x="215101" y="1798073"/>
          <a:ext cx="8581766" cy="305258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543675" y="4420968"/>
            <a:ext cx="1970411" cy="253916"/>
          </a:xfrm>
          <a:prstGeom prst="rect">
            <a:avLst/>
          </a:prstGeom>
          <a:noFill/>
        </p:spPr>
        <p:txBody>
          <a:bodyPr wrap="none" rtlCol="0">
            <a:spAutoFit/>
          </a:bodyPr>
          <a:lstStyle/>
          <a:p>
            <a:r>
              <a:rPr lang="en-NZ" sz="1050" i="1" dirty="0">
                <a:solidFill>
                  <a:prstClr val="black">
                    <a:lumMod val="75000"/>
                    <a:lumOff val="25000"/>
                  </a:prstClr>
                </a:solidFill>
              </a:rPr>
              <a:t>^asked of those yet to retire only</a:t>
            </a:r>
          </a:p>
        </p:txBody>
      </p:sp>
      <p:sp>
        <p:nvSpPr>
          <p:cNvPr id="16" name="TextBox 15"/>
          <p:cNvSpPr txBox="1"/>
          <p:nvPr/>
        </p:nvSpPr>
        <p:spPr>
          <a:xfrm>
            <a:off x="2570841" y="4912194"/>
            <a:ext cx="6315984" cy="738664"/>
          </a:xfrm>
          <a:prstGeom prst="rect">
            <a:avLst/>
          </a:prstGeom>
          <a:noFill/>
          <a:ln>
            <a:noFill/>
          </a:ln>
        </p:spPr>
        <p:txBody>
          <a:bodyPr wrap="square" rtlCol="0">
            <a:spAutoFit/>
          </a:bodyPr>
          <a:lstStyle>
            <a:defPPr>
              <a:defRPr lang="en-US"/>
            </a:defPPr>
            <a:lvl1pPr marL="171450" indent="-171450">
              <a:buFont typeface="Arial" panose="020B0604020202020204" pitchFamily="34" charset="0"/>
              <a:buChar char="•"/>
              <a:defRPr sz="1200">
                <a:solidFill>
                  <a:schemeClr val="tx1">
                    <a:lumMod val="75000"/>
                    <a:lumOff val="25000"/>
                  </a:schemeClr>
                </a:solidFill>
              </a:defRPr>
            </a:lvl1pPr>
          </a:lstStyle>
          <a:p>
            <a:pPr marL="285750" indent="-285750">
              <a:buFont typeface="Wingdings" panose="05000000000000000000" pitchFamily="2" charset="2"/>
              <a:buChar char="§"/>
            </a:pPr>
            <a:r>
              <a:rPr lang="en-NZ" sz="1050" dirty="0" smtClean="0">
                <a:solidFill>
                  <a:prstClr val="black">
                    <a:lumMod val="75000"/>
                    <a:lumOff val="25000"/>
                  </a:prstClr>
                </a:solidFill>
              </a:rPr>
              <a:t>Those not yet retired (68%, cf. 55% who are), particularly those who do not yet have the money needed to live the sort of lifestyle they want in retirement (72%, cf. 52% who are sure they do)</a:t>
            </a:r>
          </a:p>
          <a:p>
            <a:pPr marL="285750" indent="-285750">
              <a:buFont typeface="Wingdings" panose="05000000000000000000" pitchFamily="2" charset="2"/>
              <a:buChar char="§"/>
            </a:pPr>
            <a:r>
              <a:rPr lang="en-NZ" sz="1050" dirty="0" smtClean="0">
                <a:solidFill>
                  <a:prstClr val="black">
                    <a:lumMod val="75000"/>
                    <a:lumOff val="25000"/>
                  </a:prstClr>
                </a:solidFill>
              </a:rPr>
              <a:t>Those in their early 50s (73%, cf. 61% aged 55+)</a:t>
            </a:r>
          </a:p>
          <a:p>
            <a:pPr marL="285750" indent="-285750">
              <a:buFont typeface="Wingdings" panose="05000000000000000000" pitchFamily="2" charset="2"/>
              <a:buChar char="§"/>
            </a:pPr>
            <a:r>
              <a:rPr lang="en-NZ" sz="1050" dirty="0" smtClean="0">
                <a:solidFill>
                  <a:prstClr val="black">
                    <a:lumMod val="75000"/>
                    <a:lumOff val="25000"/>
                  </a:prstClr>
                </a:solidFill>
              </a:rPr>
              <a:t>Those with high annual household incomes, above $100k (71%, cf. 60% earning less)</a:t>
            </a:r>
            <a:endParaRPr lang="en-NZ" sz="1050" dirty="0">
              <a:solidFill>
                <a:prstClr val="black">
                  <a:lumMod val="75000"/>
                  <a:lumOff val="25000"/>
                </a:prstClr>
              </a:solidFill>
            </a:endParaRPr>
          </a:p>
        </p:txBody>
      </p:sp>
      <p:sp>
        <p:nvSpPr>
          <p:cNvPr id="17" name="TextBox 16"/>
          <p:cNvSpPr txBox="1"/>
          <p:nvPr/>
        </p:nvSpPr>
        <p:spPr>
          <a:xfrm>
            <a:off x="221191" y="4912193"/>
            <a:ext cx="2279961" cy="577081"/>
          </a:xfrm>
          <a:prstGeom prst="rect">
            <a:avLst/>
          </a:prstGeom>
          <a:noFill/>
        </p:spPr>
        <p:txBody>
          <a:bodyPr wrap="square" rtlCol="0">
            <a:spAutoFit/>
          </a:bodyPr>
          <a:lstStyle/>
          <a:p>
            <a:r>
              <a:rPr lang="en-NZ" sz="1050" b="1" dirty="0">
                <a:solidFill>
                  <a:prstClr val="black">
                    <a:lumMod val="75000"/>
                    <a:lumOff val="25000"/>
                  </a:prstClr>
                </a:solidFill>
              </a:rPr>
              <a:t>THOSE MORE LIKELY TO SEEK ADVICE FOR REASONS OTHER THAN AN UNEXPECTED WINDFALL ARE:</a:t>
            </a:r>
          </a:p>
        </p:txBody>
      </p:sp>
      <p:cxnSp>
        <p:nvCxnSpPr>
          <p:cNvPr id="18" name="Straight Connector 17"/>
          <p:cNvCxnSpPr/>
          <p:nvPr/>
        </p:nvCxnSpPr>
        <p:spPr>
          <a:xfrm>
            <a:off x="2518066" y="4974946"/>
            <a:ext cx="0" cy="567435"/>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title"/>
          </p:nvPr>
        </p:nvSpPr>
        <p:spPr>
          <a:xfrm>
            <a:off x="-1" y="111126"/>
            <a:ext cx="9053465" cy="777874"/>
          </a:xfrm>
        </p:spPr>
        <p:txBody>
          <a:bodyPr>
            <a:normAutofit/>
          </a:bodyPr>
          <a:lstStyle/>
          <a:p>
            <a:r>
              <a:rPr lang="en-NZ" sz="1800" dirty="0"/>
              <a:t>Many people like to take care of things themselves</a:t>
            </a:r>
            <a:r>
              <a:rPr lang="en-NZ" sz="1800" dirty="0" smtClean="0"/>
              <a:t>. An unexpected windfall is the only event that would prompt the majority of people to seek professional financial advice.</a:t>
            </a:r>
            <a:endParaRPr lang="en-NZ" sz="1800" dirty="0"/>
          </a:p>
        </p:txBody>
      </p:sp>
    </p:spTree>
    <p:extLst>
      <p:ext uri="{BB962C8B-B14F-4D97-AF65-F5344CB8AC3E}">
        <p14:creationId xmlns:p14="http://schemas.microsoft.com/office/powerpoint/2010/main" val="520519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06338"/>
            <a:ext cx="9144000" cy="400110"/>
          </a:xfrm>
          <a:prstGeom prst="rect">
            <a:avLst/>
          </a:prstGeom>
        </p:spPr>
        <p:txBody>
          <a:bodyPr wrap="square" rtlCol="0">
            <a:spAutoFit/>
          </a:bodyPr>
          <a:lstStyle/>
          <a:p>
            <a:r>
              <a:rPr lang="en-NZ" sz="1000" b="1" i="1" dirty="0">
                <a:solidFill>
                  <a:prstClr val="black">
                    <a:lumMod val="50000"/>
                    <a:lumOff val="50000"/>
                  </a:prstClr>
                </a:solidFill>
                <a:latin typeface="Calibri Light" panose="020F0302020204030204"/>
              </a:rPr>
              <a:t>Q7c:  </a:t>
            </a:r>
            <a:r>
              <a:rPr lang="en-NZ" sz="1000" i="1" dirty="0">
                <a:solidFill>
                  <a:prstClr val="black">
                    <a:lumMod val="50000"/>
                    <a:lumOff val="50000"/>
                  </a:prstClr>
                </a:solidFill>
                <a:latin typeface="Calibri Light" panose="020F0302020204030204"/>
              </a:rPr>
              <a:t>Imagine for a moment that you were wanting to choose a new professional financial adviser.  How important would each of the following be in your decision about which professional financial adviser to talk to? </a:t>
            </a:r>
          </a:p>
        </p:txBody>
      </p:sp>
      <p:sp>
        <p:nvSpPr>
          <p:cNvPr id="5" name="Rectangle 4"/>
          <p:cNvSpPr/>
          <p:nvPr/>
        </p:nvSpPr>
        <p:spPr>
          <a:xfrm>
            <a:off x="1341" y="5908464"/>
            <a:ext cx="9142659" cy="369332"/>
          </a:xfrm>
          <a:prstGeom prst="rect">
            <a:avLst/>
          </a:prstGeom>
        </p:spPr>
        <p:txBody>
          <a:bodyPr wrap="square" anchor="b">
            <a:spAutoFit/>
          </a:bodyPr>
          <a:lstStyle/>
          <a:p>
            <a:r>
              <a:rPr lang="en-US" sz="900" b="1" dirty="0">
                <a:solidFill>
                  <a:prstClr val="black">
                    <a:lumMod val="65000"/>
                    <a:lumOff val="35000"/>
                  </a:prstClr>
                </a:solidFill>
                <a:latin typeface="Calibri Light" panose="020F0302020204030204" pitchFamily="34" charset="0"/>
              </a:rPr>
              <a:t>Base: </a:t>
            </a:r>
            <a:r>
              <a:rPr lang="en-US" sz="900" dirty="0">
                <a:solidFill>
                  <a:prstClr val="black">
                    <a:lumMod val="65000"/>
                    <a:lumOff val="35000"/>
                  </a:prstClr>
                </a:solidFill>
                <a:latin typeface="Calibri Light" panose="020F0302020204030204" pitchFamily="34" charset="0"/>
              </a:rPr>
              <a:t> All (n=1,052).</a:t>
            </a:r>
          </a:p>
          <a:p>
            <a:r>
              <a:rPr lang="en-US" sz="900" dirty="0">
                <a:solidFill>
                  <a:prstClr val="black">
                    <a:lumMod val="65000"/>
                    <a:lumOff val="35000"/>
                  </a:prstClr>
                </a:solidFill>
                <a:latin typeface="Calibri Light" panose="020F0302020204030204" pitchFamily="34" charset="0"/>
              </a:rPr>
              <a:t>Results may not add to exactly 100% due to rounding. Rounding can also result in n</a:t>
            </a:r>
            <a:r>
              <a:rPr lang="en-NZ" sz="900" dirty="0" err="1">
                <a:solidFill>
                  <a:prstClr val="black">
                    <a:lumMod val="65000"/>
                    <a:lumOff val="35000"/>
                  </a:prstClr>
                </a:solidFill>
                <a:latin typeface="Calibri Light" panose="020F0302020204030204" pitchFamily="34" charset="0"/>
              </a:rPr>
              <a:t>ett</a:t>
            </a:r>
            <a:r>
              <a:rPr lang="en-NZ" sz="900" dirty="0">
                <a:solidFill>
                  <a:prstClr val="black">
                    <a:lumMod val="65000"/>
                    <a:lumOff val="35000"/>
                  </a:prstClr>
                </a:solidFill>
                <a:latin typeface="Calibri Light" panose="020F0302020204030204" pitchFamily="34" charset="0"/>
              </a:rPr>
              <a:t> figures being 1% higher or 1% lower than sum of the percentages added together.</a:t>
            </a:r>
            <a:r>
              <a:rPr lang="en-US" sz="900" dirty="0">
                <a:solidFill>
                  <a:prstClr val="black">
                    <a:lumMod val="65000"/>
                    <a:lumOff val="35000"/>
                  </a:prstClr>
                </a:solidFill>
                <a:latin typeface="Calibri Light" panose="020F0302020204030204" pitchFamily="34" charset="0"/>
              </a:rPr>
              <a:t>  </a:t>
            </a:r>
          </a:p>
        </p:txBody>
      </p:sp>
      <p:sp>
        <p:nvSpPr>
          <p:cNvPr id="6" name="TextBox 5"/>
          <p:cNvSpPr txBox="1"/>
          <p:nvPr/>
        </p:nvSpPr>
        <p:spPr>
          <a:xfrm>
            <a:off x="230717" y="1505564"/>
            <a:ext cx="8675158" cy="4285636"/>
          </a:xfrm>
          <a:prstGeom prst="rect">
            <a:avLst/>
          </a:prstGeom>
          <a:solidFill>
            <a:schemeClr val="bg1">
              <a:lumMod val="95000"/>
            </a:schemeClr>
          </a:solidFill>
          <a:ln>
            <a:solidFill>
              <a:schemeClr val="bg1">
                <a:lumMod val="85000"/>
              </a:schemeClr>
            </a:solidFill>
          </a:ln>
        </p:spPr>
        <p:txBody>
          <a:bodyPr wrap="square" rtlCol="0">
            <a:noAutofit/>
          </a:bodyPr>
          <a:lstStyle>
            <a:defPPr>
              <a:defRPr lang="en-US"/>
            </a:defPPr>
            <a:lvl1pPr marL="171450" indent="-171450">
              <a:buFont typeface="Arial" panose="020B0604020202020204" pitchFamily="34" charset="0"/>
              <a:buChar char="•"/>
              <a:defRPr sz="1200">
                <a:solidFill>
                  <a:schemeClr val="tx1">
                    <a:lumMod val="75000"/>
                    <a:lumOff val="25000"/>
                  </a:schemeClr>
                </a:solidFill>
              </a:defRPr>
            </a:lvl1pPr>
          </a:lstStyle>
          <a:p>
            <a:endParaRPr lang="en-NZ" dirty="0">
              <a:solidFill>
                <a:prstClr val="black">
                  <a:lumMod val="75000"/>
                  <a:lumOff val="25000"/>
                </a:prstClr>
              </a:solidFill>
            </a:endParaRPr>
          </a:p>
        </p:txBody>
      </p:sp>
      <p:sp>
        <p:nvSpPr>
          <p:cNvPr id="7" name="Rectangle 6"/>
          <p:cNvSpPr/>
          <p:nvPr/>
        </p:nvSpPr>
        <p:spPr>
          <a:xfrm>
            <a:off x="327026" y="1582745"/>
            <a:ext cx="8482541" cy="4118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1" name="TextBox 20"/>
          <p:cNvSpPr txBox="1"/>
          <p:nvPr/>
        </p:nvSpPr>
        <p:spPr>
          <a:xfrm>
            <a:off x="7624332" y="1764954"/>
            <a:ext cx="1191055" cy="430887"/>
          </a:xfrm>
          <a:prstGeom prst="rect">
            <a:avLst/>
          </a:prstGeom>
          <a:noFill/>
        </p:spPr>
        <p:txBody>
          <a:bodyPr wrap="square" rtlCol="0">
            <a:spAutoFit/>
          </a:bodyPr>
          <a:lstStyle/>
          <a:p>
            <a:pPr algn="ctr"/>
            <a:r>
              <a:rPr lang="en-NZ" sz="1050" dirty="0">
                <a:solidFill>
                  <a:prstClr val="black">
                    <a:lumMod val="75000"/>
                    <a:lumOff val="25000"/>
                  </a:prstClr>
                </a:solidFill>
              </a:rPr>
              <a:t>% Extremely / very important</a:t>
            </a:r>
          </a:p>
        </p:txBody>
      </p:sp>
      <p:sp>
        <p:nvSpPr>
          <p:cNvPr id="31" name="TextBox 30"/>
          <p:cNvSpPr txBox="1"/>
          <p:nvPr/>
        </p:nvSpPr>
        <p:spPr>
          <a:xfrm>
            <a:off x="234150" y="1600814"/>
            <a:ext cx="8652675" cy="307777"/>
          </a:xfrm>
          <a:prstGeom prst="rect">
            <a:avLst/>
          </a:prstGeom>
          <a:noFill/>
        </p:spPr>
        <p:txBody>
          <a:bodyPr wrap="square" rtlCol="0">
            <a:spAutoFit/>
          </a:bodyPr>
          <a:lstStyle/>
          <a:p>
            <a:pPr algn="ctr"/>
            <a:r>
              <a:rPr lang="en-NZ" sz="1400" dirty="0">
                <a:solidFill>
                  <a:prstClr val="black">
                    <a:lumMod val="75000"/>
                    <a:lumOff val="25000"/>
                  </a:prstClr>
                </a:solidFill>
              </a:rPr>
              <a:t>Important considerations when choosing a professional financial adviser (top 5 reasons)</a:t>
            </a:r>
            <a:endParaRPr lang="en-NZ" sz="1050" dirty="0">
              <a:solidFill>
                <a:prstClr val="black">
                  <a:lumMod val="75000"/>
                  <a:lumOff val="25000"/>
                </a:prstClr>
              </a:solidFill>
            </a:endParaRPr>
          </a:p>
        </p:txBody>
      </p:sp>
      <p:graphicFrame>
        <p:nvGraphicFramePr>
          <p:cNvPr id="32" name="Object 1027"/>
          <p:cNvGraphicFramePr>
            <a:graphicFrameLocks noChangeAspect="1"/>
          </p:cNvGraphicFramePr>
          <p:nvPr>
            <p:extLst>
              <p:ext uri="{D42A27DB-BD31-4B8C-83A1-F6EECF244321}">
                <p14:modId xmlns:p14="http://schemas.microsoft.com/office/powerpoint/2010/main" val="4074548988"/>
              </p:ext>
            </p:extLst>
          </p:nvPr>
        </p:nvGraphicFramePr>
        <p:xfrm>
          <a:off x="542925" y="1855767"/>
          <a:ext cx="8362950" cy="4258161"/>
        </p:xfrm>
        <a:graphic>
          <a:graphicData uri="http://schemas.openxmlformats.org/drawingml/2006/chart">
            <c:chart xmlns:c="http://schemas.openxmlformats.org/drawingml/2006/chart" xmlns:r="http://schemas.openxmlformats.org/officeDocument/2006/relationships" r:id="rId2"/>
          </a:graphicData>
        </a:graphic>
      </p:graphicFrame>
      <p:sp>
        <p:nvSpPr>
          <p:cNvPr id="33" name="TextBox 32"/>
          <p:cNvSpPr txBox="1"/>
          <p:nvPr/>
        </p:nvSpPr>
        <p:spPr>
          <a:xfrm>
            <a:off x="7805737" y="2308513"/>
            <a:ext cx="866775" cy="307777"/>
          </a:xfrm>
          <a:prstGeom prst="rect">
            <a:avLst/>
          </a:prstGeom>
          <a:noFill/>
        </p:spPr>
        <p:txBody>
          <a:bodyPr wrap="square" rtlCol="0">
            <a:spAutoFit/>
          </a:bodyPr>
          <a:lstStyle/>
          <a:p>
            <a:pPr algn="ctr"/>
            <a:r>
              <a:rPr lang="en-NZ" sz="1400" dirty="0">
                <a:solidFill>
                  <a:prstClr val="black">
                    <a:lumMod val="75000"/>
                    <a:lumOff val="25000"/>
                  </a:prstClr>
                </a:solidFill>
              </a:rPr>
              <a:t>93%</a:t>
            </a:r>
          </a:p>
        </p:txBody>
      </p:sp>
      <p:sp>
        <p:nvSpPr>
          <p:cNvPr id="34" name="TextBox 33"/>
          <p:cNvSpPr txBox="1"/>
          <p:nvPr/>
        </p:nvSpPr>
        <p:spPr>
          <a:xfrm>
            <a:off x="7805737" y="2936683"/>
            <a:ext cx="866775" cy="307777"/>
          </a:xfrm>
          <a:prstGeom prst="rect">
            <a:avLst/>
          </a:prstGeom>
          <a:noFill/>
        </p:spPr>
        <p:txBody>
          <a:bodyPr wrap="square" rtlCol="0">
            <a:spAutoFit/>
          </a:bodyPr>
          <a:lstStyle/>
          <a:p>
            <a:pPr algn="ctr"/>
            <a:r>
              <a:rPr lang="en-NZ" sz="1400" dirty="0">
                <a:solidFill>
                  <a:prstClr val="black">
                    <a:lumMod val="75000"/>
                    <a:lumOff val="25000"/>
                  </a:prstClr>
                </a:solidFill>
              </a:rPr>
              <a:t>87%</a:t>
            </a:r>
          </a:p>
        </p:txBody>
      </p:sp>
      <p:sp>
        <p:nvSpPr>
          <p:cNvPr id="35" name="TextBox 34"/>
          <p:cNvSpPr txBox="1"/>
          <p:nvPr/>
        </p:nvSpPr>
        <p:spPr>
          <a:xfrm>
            <a:off x="7805737" y="3528991"/>
            <a:ext cx="866775" cy="307777"/>
          </a:xfrm>
          <a:prstGeom prst="rect">
            <a:avLst/>
          </a:prstGeom>
          <a:noFill/>
        </p:spPr>
        <p:txBody>
          <a:bodyPr wrap="square" rtlCol="0">
            <a:spAutoFit/>
          </a:bodyPr>
          <a:lstStyle/>
          <a:p>
            <a:pPr algn="ctr"/>
            <a:r>
              <a:rPr lang="en-NZ" sz="1400" dirty="0" smtClean="0">
                <a:solidFill>
                  <a:prstClr val="black">
                    <a:lumMod val="75000"/>
                    <a:lumOff val="25000"/>
                  </a:prstClr>
                </a:solidFill>
              </a:rPr>
              <a:t>84%</a:t>
            </a:r>
            <a:endParaRPr lang="en-NZ" sz="1400" dirty="0">
              <a:solidFill>
                <a:prstClr val="black">
                  <a:lumMod val="75000"/>
                  <a:lumOff val="25000"/>
                </a:prstClr>
              </a:solidFill>
            </a:endParaRPr>
          </a:p>
        </p:txBody>
      </p:sp>
      <p:sp>
        <p:nvSpPr>
          <p:cNvPr id="36" name="TextBox 35"/>
          <p:cNvSpPr txBox="1"/>
          <p:nvPr/>
        </p:nvSpPr>
        <p:spPr>
          <a:xfrm>
            <a:off x="7805737" y="4148192"/>
            <a:ext cx="866775" cy="307777"/>
          </a:xfrm>
          <a:prstGeom prst="rect">
            <a:avLst/>
          </a:prstGeom>
          <a:noFill/>
        </p:spPr>
        <p:txBody>
          <a:bodyPr wrap="square" rtlCol="0">
            <a:spAutoFit/>
          </a:bodyPr>
          <a:lstStyle/>
          <a:p>
            <a:pPr algn="ctr"/>
            <a:r>
              <a:rPr lang="en-NZ" sz="1400" dirty="0" smtClean="0">
                <a:solidFill>
                  <a:prstClr val="black">
                    <a:lumMod val="75000"/>
                    <a:lumOff val="25000"/>
                  </a:prstClr>
                </a:solidFill>
              </a:rPr>
              <a:t>82%</a:t>
            </a:r>
            <a:endParaRPr lang="en-NZ" sz="1400" dirty="0">
              <a:solidFill>
                <a:prstClr val="black">
                  <a:lumMod val="75000"/>
                  <a:lumOff val="25000"/>
                </a:prstClr>
              </a:solidFill>
            </a:endParaRPr>
          </a:p>
        </p:txBody>
      </p:sp>
      <p:sp>
        <p:nvSpPr>
          <p:cNvPr id="37" name="TextBox 36"/>
          <p:cNvSpPr txBox="1"/>
          <p:nvPr/>
        </p:nvSpPr>
        <p:spPr>
          <a:xfrm>
            <a:off x="7805737" y="4749464"/>
            <a:ext cx="866775" cy="307777"/>
          </a:xfrm>
          <a:prstGeom prst="rect">
            <a:avLst/>
          </a:prstGeom>
          <a:noFill/>
        </p:spPr>
        <p:txBody>
          <a:bodyPr wrap="square" rtlCol="0">
            <a:spAutoFit/>
          </a:bodyPr>
          <a:lstStyle/>
          <a:p>
            <a:pPr algn="ctr"/>
            <a:r>
              <a:rPr lang="en-NZ" sz="1400" dirty="0">
                <a:solidFill>
                  <a:prstClr val="black">
                    <a:lumMod val="75000"/>
                    <a:lumOff val="25000"/>
                  </a:prstClr>
                </a:solidFill>
              </a:rPr>
              <a:t>83%</a:t>
            </a:r>
          </a:p>
        </p:txBody>
      </p:sp>
      <p:grpSp>
        <p:nvGrpSpPr>
          <p:cNvPr id="39" name="Group 38"/>
          <p:cNvGrpSpPr/>
          <p:nvPr/>
        </p:nvGrpSpPr>
        <p:grpSpPr>
          <a:xfrm>
            <a:off x="4957427" y="2062892"/>
            <a:ext cx="1168705" cy="230832"/>
            <a:chOff x="3248906" y="2025580"/>
            <a:chExt cx="1168705" cy="230832"/>
          </a:xfrm>
        </p:grpSpPr>
        <p:sp>
          <p:nvSpPr>
            <p:cNvPr id="40" name="Left Bracket 39"/>
            <p:cNvSpPr/>
            <p:nvPr/>
          </p:nvSpPr>
          <p:spPr>
            <a:xfrm rot="5400000">
              <a:off x="3804684" y="1584297"/>
              <a:ext cx="57150" cy="1168705"/>
            </a:xfrm>
            <a:prstGeom prst="leftBracket">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solidFill>
                  <a:prstClr val="black"/>
                </a:solidFill>
              </a:endParaRPr>
            </a:p>
          </p:txBody>
        </p:sp>
        <p:sp>
          <p:nvSpPr>
            <p:cNvPr id="41" name="Rectangle 40"/>
            <p:cNvSpPr/>
            <p:nvPr/>
          </p:nvSpPr>
          <p:spPr>
            <a:xfrm>
              <a:off x="3657047" y="2132649"/>
              <a:ext cx="352425"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2" name="TextBox 41"/>
            <p:cNvSpPr txBox="1"/>
            <p:nvPr/>
          </p:nvSpPr>
          <p:spPr>
            <a:xfrm>
              <a:off x="3642341" y="2025580"/>
              <a:ext cx="381836" cy="230832"/>
            </a:xfrm>
            <a:prstGeom prst="rect">
              <a:avLst/>
            </a:prstGeom>
            <a:noFill/>
          </p:spPr>
          <p:txBody>
            <a:bodyPr wrap="none" rtlCol="0">
              <a:spAutoFit/>
            </a:bodyPr>
            <a:lstStyle/>
            <a:p>
              <a:r>
                <a:rPr lang="en-NZ" sz="900" dirty="0">
                  <a:solidFill>
                    <a:prstClr val="black">
                      <a:lumMod val="75000"/>
                      <a:lumOff val="25000"/>
                    </a:prstClr>
                  </a:solidFill>
                </a:rPr>
                <a:t>93%</a:t>
              </a:r>
            </a:p>
          </p:txBody>
        </p:sp>
      </p:grpSp>
      <p:grpSp>
        <p:nvGrpSpPr>
          <p:cNvPr id="43" name="Group 42"/>
          <p:cNvGrpSpPr/>
          <p:nvPr/>
        </p:nvGrpSpPr>
        <p:grpSpPr>
          <a:xfrm>
            <a:off x="3928727" y="2682491"/>
            <a:ext cx="1168705" cy="230832"/>
            <a:chOff x="3248906" y="2025580"/>
            <a:chExt cx="1168705" cy="230832"/>
          </a:xfrm>
        </p:grpSpPr>
        <p:sp>
          <p:nvSpPr>
            <p:cNvPr id="44" name="Left Bracket 43"/>
            <p:cNvSpPr/>
            <p:nvPr/>
          </p:nvSpPr>
          <p:spPr>
            <a:xfrm rot="5400000">
              <a:off x="3804684" y="1584297"/>
              <a:ext cx="57150" cy="1168705"/>
            </a:xfrm>
            <a:prstGeom prst="leftBracket">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solidFill>
                  <a:prstClr val="black"/>
                </a:solidFill>
              </a:endParaRPr>
            </a:p>
          </p:txBody>
        </p:sp>
        <p:sp>
          <p:nvSpPr>
            <p:cNvPr id="45" name="Rectangle 44"/>
            <p:cNvSpPr/>
            <p:nvPr/>
          </p:nvSpPr>
          <p:spPr>
            <a:xfrm>
              <a:off x="3657047" y="2132649"/>
              <a:ext cx="352425"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6" name="TextBox 45"/>
            <p:cNvSpPr txBox="1"/>
            <p:nvPr/>
          </p:nvSpPr>
          <p:spPr>
            <a:xfrm>
              <a:off x="3642341" y="2025580"/>
              <a:ext cx="381836" cy="230832"/>
            </a:xfrm>
            <a:prstGeom prst="rect">
              <a:avLst/>
            </a:prstGeom>
            <a:noFill/>
          </p:spPr>
          <p:txBody>
            <a:bodyPr wrap="none" rtlCol="0">
              <a:spAutoFit/>
            </a:bodyPr>
            <a:lstStyle/>
            <a:p>
              <a:r>
                <a:rPr lang="en-NZ" sz="900" dirty="0">
                  <a:solidFill>
                    <a:prstClr val="black">
                      <a:lumMod val="75000"/>
                      <a:lumOff val="25000"/>
                    </a:prstClr>
                  </a:solidFill>
                </a:rPr>
                <a:t>87%</a:t>
              </a:r>
            </a:p>
          </p:txBody>
        </p:sp>
      </p:grpSp>
      <p:grpSp>
        <p:nvGrpSpPr>
          <p:cNvPr id="47" name="Group 46"/>
          <p:cNvGrpSpPr/>
          <p:nvPr/>
        </p:nvGrpSpPr>
        <p:grpSpPr>
          <a:xfrm>
            <a:off x="4290677" y="3282213"/>
            <a:ext cx="1168705" cy="230832"/>
            <a:chOff x="3248906" y="2025580"/>
            <a:chExt cx="1168705" cy="230832"/>
          </a:xfrm>
        </p:grpSpPr>
        <p:sp>
          <p:nvSpPr>
            <p:cNvPr id="48" name="Left Bracket 47"/>
            <p:cNvSpPr/>
            <p:nvPr/>
          </p:nvSpPr>
          <p:spPr>
            <a:xfrm rot="5400000">
              <a:off x="3804684" y="1584297"/>
              <a:ext cx="57150" cy="1168705"/>
            </a:xfrm>
            <a:prstGeom prst="leftBracket">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solidFill>
                  <a:prstClr val="black"/>
                </a:solidFill>
              </a:endParaRPr>
            </a:p>
          </p:txBody>
        </p:sp>
        <p:sp>
          <p:nvSpPr>
            <p:cNvPr id="49" name="Rectangle 48"/>
            <p:cNvSpPr/>
            <p:nvPr/>
          </p:nvSpPr>
          <p:spPr>
            <a:xfrm>
              <a:off x="3657047" y="2132649"/>
              <a:ext cx="352425"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0" name="TextBox 49"/>
            <p:cNvSpPr txBox="1"/>
            <p:nvPr/>
          </p:nvSpPr>
          <p:spPr>
            <a:xfrm>
              <a:off x="3642341" y="2025580"/>
              <a:ext cx="381836" cy="230832"/>
            </a:xfrm>
            <a:prstGeom prst="rect">
              <a:avLst/>
            </a:prstGeom>
            <a:noFill/>
          </p:spPr>
          <p:txBody>
            <a:bodyPr wrap="none" rtlCol="0">
              <a:spAutoFit/>
            </a:bodyPr>
            <a:lstStyle/>
            <a:p>
              <a:r>
                <a:rPr lang="en-NZ" sz="900" dirty="0" smtClean="0">
                  <a:solidFill>
                    <a:prstClr val="black">
                      <a:lumMod val="75000"/>
                      <a:lumOff val="25000"/>
                    </a:prstClr>
                  </a:solidFill>
                </a:rPr>
                <a:t>84%</a:t>
              </a:r>
              <a:endParaRPr lang="en-NZ" sz="900" dirty="0">
                <a:solidFill>
                  <a:prstClr val="black">
                    <a:lumMod val="75000"/>
                    <a:lumOff val="25000"/>
                  </a:prstClr>
                </a:solidFill>
              </a:endParaRPr>
            </a:p>
          </p:txBody>
        </p:sp>
      </p:grpSp>
      <p:grpSp>
        <p:nvGrpSpPr>
          <p:cNvPr id="51" name="Group 50"/>
          <p:cNvGrpSpPr/>
          <p:nvPr/>
        </p:nvGrpSpPr>
        <p:grpSpPr>
          <a:xfrm>
            <a:off x="4052970" y="3901205"/>
            <a:ext cx="1168705" cy="230832"/>
            <a:chOff x="3248906" y="2025580"/>
            <a:chExt cx="1168705" cy="230832"/>
          </a:xfrm>
        </p:grpSpPr>
        <p:sp>
          <p:nvSpPr>
            <p:cNvPr id="52" name="Left Bracket 51"/>
            <p:cNvSpPr/>
            <p:nvPr/>
          </p:nvSpPr>
          <p:spPr>
            <a:xfrm rot="5400000">
              <a:off x="3804684" y="1584297"/>
              <a:ext cx="57150" cy="1168705"/>
            </a:xfrm>
            <a:prstGeom prst="leftBracket">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solidFill>
                  <a:prstClr val="black"/>
                </a:solidFill>
              </a:endParaRPr>
            </a:p>
          </p:txBody>
        </p:sp>
        <p:sp>
          <p:nvSpPr>
            <p:cNvPr id="53" name="Rectangle 52"/>
            <p:cNvSpPr/>
            <p:nvPr/>
          </p:nvSpPr>
          <p:spPr>
            <a:xfrm>
              <a:off x="3657047" y="2132649"/>
              <a:ext cx="352425"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4" name="TextBox 53"/>
            <p:cNvSpPr txBox="1"/>
            <p:nvPr/>
          </p:nvSpPr>
          <p:spPr>
            <a:xfrm>
              <a:off x="3642341" y="2025580"/>
              <a:ext cx="381836" cy="230832"/>
            </a:xfrm>
            <a:prstGeom prst="rect">
              <a:avLst/>
            </a:prstGeom>
            <a:noFill/>
          </p:spPr>
          <p:txBody>
            <a:bodyPr wrap="none" rtlCol="0">
              <a:spAutoFit/>
            </a:bodyPr>
            <a:lstStyle/>
            <a:p>
              <a:r>
                <a:rPr lang="en-NZ" sz="900" dirty="0" smtClean="0">
                  <a:solidFill>
                    <a:prstClr val="black">
                      <a:lumMod val="75000"/>
                      <a:lumOff val="25000"/>
                    </a:prstClr>
                  </a:solidFill>
                </a:rPr>
                <a:t>82%</a:t>
              </a:r>
              <a:endParaRPr lang="en-NZ" sz="900" dirty="0">
                <a:solidFill>
                  <a:prstClr val="black">
                    <a:lumMod val="75000"/>
                    <a:lumOff val="25000"/>
                  </a:prstClr>
                </a:solidFill>
              </a:endParaRPr>
            </a:p>
          </p:txBody>
        </p:sp>
      </p:grpSp>
      <p:grpSp>
        <p:nvGrpSpPr>
          <p:cNvPr id="55" name="Group 54"/>
          <p:cNvGrpSpPr/>
          <p:nvPr/>
        </p:nvGrpSpPr>
        <p:grpSpPr>
          <a:xfrm>
            <a:off x="3660379" y="4491085"/>
            <a:ext cx="1168705" cy="230832"/>
            <a:chOff x="3248906" y="2025580"/>
            <a:chExt cx="1168705" cy="230832"/>
          </a:xfrm>
        </p:grpSpPr>
        <p:sp>
          <p:nvSpPr>
            <p:cNvPr id="56" name="Left Bracket 55"/>
            <p:cNvSpPr/>
            <p:nvPr/>
          </p:nvSpPr>
          <p:spPr>
            <a:xfrm rot="5400000">
              <a:off x="3804684" y="1584297"/>
              <a:ext cx="57150" cy="1168705"/>
            </a:xfrm>
            <a:prstGeom prst="leftBracket">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solidFill>
                  <a:prstClr val="black"/>
                </a:solidFill>
              </a:endParaRPr>
            </a:p>
          </p:txBody>
        </p:sp>
        <p:sp>
          <p:nvSpPr>
            <p:cNvPr id="57" name="Rectangle 56"/>
            <p:cNvSpPr/>
            <p:nvPr/>
          </p:nvSpPr>
          <p:spPr>
            <a:xfrm>
              <a:off x="3657047" y="2132649"/>
              <a:ext cx="352425"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8" name="TextBox 57"/>
            <p:cNvSpPr txBox="1"/>
            <p:nvPr/>
          </p:nvSpPr>
          <p:spPr>
            <a:xfrm>
              <a:off x="3642341" y="2025580"/>
              <a:ext cx="381836" cy="230832"/>
            </a:xfrm>
            <a:prstGeom prst="rect">
              <a:avLst/>
            </a:prstGeom>
            <a:noFill/>
          </p:spPr>
          <p:txBody>
            <a:bodyPr wrap="none" rtlCol="0">
              <a:spAutoFit/>
            </a:bodyPr>
            <a:lstStyle/>
            <a:p>
              <a:r>
                <a:rPr lang="en-NZ" sz="900" dirty="0">
                  <a:solidFill>
                    <a:prstClr val="black">
                      <a:lumMod val="75000"/>
                      <a:lumOff val="25000"/>
                    </a:prstClr>
                  </a:solidFill>
                </a:rPr>
                <a:t>83%</a:t>
              </a:r>
            </a:p>
          </p:txBody>
        </p:sp>
      </p:grpSp>
      <p:sp>
        <p:nvSpPr>
          <p:cNvPr id="3" name="Title 2"/>
          <p:cNvSpPr>
            <a:spLocks noGrp="1"/>
          </p:cNvSpPr>
          <p:nvPr>
            <p:ph type="title"/>
          </p:nvPr>
        </p:nvSpPr>
        <p:spPr/>
        <p:txBody>
          <a:bodyPr>
            <a:normAutofit/>
          </a:bodyPr>
          <a:lstStyle/>
          <a:p>
            <a:r>
              <a:rPr lang="en-NZ" sz="1800" dirty="0" smtClean="0"/>
              <a:t>Perception of trust is the most important consideration for choosing a professional financial adviser.</a:t>
            </a:r>
            <a:endParaRPr lang="en-NZ" sz="1800" dirty="0"/>
          </a:p>
        </p:txBody>
      </p:sp>
    </p:spTree>
    <p:extLst>
      <p:ext uri="{BB962C8B-B14F-4D97-AF65-F5344CB8AC3E}">
        <p14:creationId xmlns:p14="http://schemas.microsoft.com/office/powerpoint/2010/main" val="2550832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06338"/>
            <a:ext cx="9144000" cy="400110"/>
          </a:xfrm>
          <a:prstGeom prst="rect">
            <a:avLst/>
          </a:prstGeom>
        </p:spPr>
        <p:txBody>
          <a:bodyPr wrap="square" rtlCol="0">
            <a:spAutoFit/>
          </a:bodyPr>
          <a:lstStyle/>
          <a:p>
            <a:r>
              <a:rPr lang="en-NZ" sz="1000" b="1" i="1" dirty="0">
                <a:solidFill>
                  <a:prstClr val="black">
                    <a:lumMod val="50000"/>
                    <a:lumOff val="50000"/>
                  </a:prstClr>
                </a:solidFill>
                <a:latin typeface="Calibri Light" panose="020F0302020204030204"/>
              </a:rPr>
              <a:t>Q:  </a:t>
            </a:r>
            <a:r>
              <a:rPr lang="en-NZ" sz="1000" i="1" dirty="0">
                <a:solidFill>
                  <a:prstClr val="black">
                    <a:lumMod val="50000"/>
                    <a:lumOff val="50000"/>
                  </a:prstClr>
                </a:solidFill>
                <a:latin typeface="Calibri Light" panose="020F0302020204030204"/>
              </a:rPr>
              <a:t>Imagine for a moment that you were wanting to choose a new professional financial adviser.  How important would each of the following be in your decision about which professional financial adviser to talk to? </a:t>
            </a:r>
          </a:p>
        </p:txBody>
      </p:sp>
      <p:sp>
        <p:nvSpPr>
          <p:cNvPr id="5" name="Rectangle 4"/>
          <p:cNvSpPr/>
          <p:nvPr/>
        </p:nvSpPr>
        <p:spPr>
          <a:xfrm>
            <a:off x="1341" y="5908464"/>
            <a:ext cx="9142659" cy="369332"/>
          </a:xfrm>
          <a:prstGeom prst="rect">
            <a:avLst/>
          </a:prstGeom>
        </p:spPr>
        <p:txBody>
          <a:bodyPr wrap="square" anchor="b">
            <a:spAutoFit/>
          </a:bodyPr>
          <a:lstStyle/>
          <a:p>
            <a:r>
              <a:rPr lang="en-US" sz="900" b="1" dirty="0">
                <a:solidFill>
                  <a:prstClr val="black">
                    <a:lumMod val="65000"/>
                    <a:lumOff val="35000"/>
                  </a:prstClr>
                </a:solidFill>
                <a:latin typeface="Calibri Light" panose="020F0302020204030204" pitchFamily="34" charset="0"/>
              </a:rPr>
              <a:t>Base: </a:t>
            </a:r>
            <a:r>
              <a:rPr lang="en-US" sz="900" dirty="0">
                <a:solidFill>
                  <a:prstClr val="black">
                    <a:lumMod val="65000"/>
                    <a:lumOff val="35000"/>
                  </a:prstClr>
                </a:solidFill>
                <a:latin typeface="Calibri Light" panose="020F0302020204030204" pitchFamily="34" charset="0"/>
              </a:rPr>
              <a:t> All (n=1,052).</a:t>
            </a:r>
          </a:p>
          <a:p>
            <a:r>
              <a:rPr lang="en-US" sz="900" dirty="0">
                <a:solidFill>
                  <a:prstClr val="black">
                    <a:lumMod val="65000"/>
                    <a:lumOff val="35000"/>
                  </a:prstClr>
                </a:solidFill>
                <a:latin typeface="Calibri Light" panose="020F0302020204030204" pitchFamily="34" charset="0"/>
              </a:rPr>
              <a:t>Results may not add to exactly 100% due to rounding. Rounding can also result in n</a:t>
            </a:r>
            <a:r>
              <a:rPr lang="en-NZ" sz="900" dirty="0" err="1">
                <a:solidFill>
                  <a:prstClr val="black">
                    <a:lumMod val="65000"/>
                    <a:lumOff val="35000"/>
                  </a:prstClr>
                </a:solidFill>
                <a:latin typeface="Calibri Light" panose="020F0302020204030204" pitchFamily="34" charset="0"/>
              </a:rPr>
              <a:t>ett</a:t>
            </a:r>
            <a:r>
              <a:rPr lang="en-NZ" sz="900" dirty="0">
                <a:solidFill>
                  <a:prstClr val="black">
                    <a:lumMod val="65000"/>
                    <a:lumOff val="35000"/>
                  </a:prstClr>
                </a:solidFill>
                <a:latin typeface="Calibri Light" panose="020F0302020204030204" pitchFamily="34" charset="0"/>
              </a:rPr>
              <a:t> figures being 1% higher or 1% lower than sum of the percentages added together.</a:t>
            </a:r>
            <a:r>
              <a:rPr lang="en-US" sz="900" dirty="0">
                <a:solidFill>
                  <a:prstClr val="black">
                    <a:lumMod val="65000"/>
                    <a:lumOff val="35000"/>
                  </a:prstClr>
                </a:solidFill>
                <a:latin typeface="Calibri Light" panose="020F0302020204030204" pitchFamily="34" charset="0"/>
              </a:rPr>
              <a:t>  </a:t>
            </a:r>
          </a:p>
        </p:txBody>
      </p:sp>
      <p:sp>
        <p:nvSpPr>
          <p:cNvPr id="6" name="TextBox 5"/>
          <p:cNvSpPr txBox="1"/>
          <p:nvPr/>
        </p:nvSpPr>
        <p:spPr>
          <a:xfrm>
            <a:off x="230717" y="1505564"/>
            <a:ext cx="8675158" cy="4249777"/>
          </a:xfrm>
          <a:prstGeom prst="rect">
            <a:avLst/>
          </a:prstGeom>
          <a:solidFill>
            <a:schemeClr val="bg1">
              <a:lumMod val="95000"/>
            </a:schemeClr>
          </a:solidFill>
          <a:ln>
            <a:solidFill>
              <a:schemeClr val="bg1">
                <a:lumMod val="85000"/>
              </a:schemeClr>
            </a:solidFill>
          </a:ln>
        </p:spPr>
        <p:txBody>
          <a:bodyPr wrap="square" rtlCol="0">
            <a:noAutofit/>
          </a:bodyPr>
          <a:lstStyle>
            <a:defPPr>
              <a:defRPr lang="en-US"/>
            </a:defPPr>
            <a:lvl1pPr marL="171450" indent="-171450">
              <a:buFont typeface="Arial" panose="020B0604020202020204" pitchFamily="34" charset="0"/>
              <a:buChar char="•"/>
              <a:defRPr sz="1200">
                <a:solidFill>
                  <a:schemeClr val="tx1">
                    <a:lumMod val="75000"/>
                    <a:lumOff val="25000"/>
                  </a:schemeClr>
                </a:solidFill>
              </a:defRPr>
            </a:lvl1pPr>
          </a:lstStyle>
          <a:p>
            <a:endParaRPr lang="en-NZ" dirty="0">
              <a:solidFill>
                <a:prstClr val="black">
                  <a:lumMod val="75000"/>
                  <a:lumOff val="25000"/>
                </a:prstClr>
              </a:solidFill>
            </a:endParaRPr>
          </a:p>
        </p:txBody>
      </p:sp>
      <p:sp>
        <p:nvSpPr>
          <p:cNvPr id="7" name="Rectangle 6"/>
          <p:cNvSpPr/>
          <p:nvPr/>
        </p:nvSpPr>
        <p:spPr>
          <a:xfrm>
            <a:off x="327026" y="1582745"/>
            <a:ext cx="8482541" cy="4073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1" name="TextBox 20"/>
          <p:cNvSpPr txBox="1"/>
          <p:nvPr/>
        </p:nvSpPr>
        <p:spPr>
          <a:xfrm>
            <a:off x="7624332" y="1764954"/>
            <a:ext cx="1191055" cy="430887"/>
          </a:xfrm>
          <a:prstGeom prst="rect">
            <a:avLst/>
          </a:prstGeom>
          <a:noFill/>
        </p:spPr>
        <p:txBody>
          <a:bodyPr wrap="square" rtlCol="0">
            <a:spAutoFit/>
          </a:bodyPr>
          <a:lstStyle/>
          <a:p>
            <a:pPr algn="ctr"/>
            <a:r>
              <a:rPr lang="en-NZ" sz="1050" dirty="0">
                <a:solidFill>
                  <a:prstClr val="black">
                    <a:lumMod val="75000"/>
                    <a:lumOff val="25000"/>
                  </a:prstClr>
                </a:solidFill>
              </a:rPr>
              <a:t>% Extremely / very important</a:t>
            </a:r>
          </a:p>
        </p:txBody>
      </p:sp>
      <p:sp>
        <p:nvSpPr>
          <p:cNvPr id="31" name="TextBox 30"/>
          <p:cNvSpPr txBox="1"/>
          <p:nvPr/>
        </p:nvSpPr>
        <p:spPr>
          <a:xfrm>
            <a:off x="234150" y="1645639"/>
            <a:ext cx="8652675" cy="307777"/>
          </a:xfrm>
          <a:prstGeom prst="rect">
            <a:avLst/>
          </a:prstGeom>
          <a:noFill/>
        </p:spPr>
        <p:txBody>
          <a:bodyPr wrap="square" rtlCol="0">
            <a:spAutoFit/>
          </a:bodyPr>
          <a:lstStyle/>
          <a:p>
            <a:pPr algn="ctr"/>
            <a:r>
              <a:rPr lang="en-NZ" sz="1400" dirty="0">
                <a:solidFill>
                  <a:prstClr val="black">
                    <a:lumMod val="75000"/>
                    <a:lumOff val="25000"/>
                  </a:prstClr>
                </a:solidFill>
              </a:rPr>
              <a:t>Important considerations when choosing a professional financial adviser (next 6 reasons)</a:t>
            </a:r>
            <a:endParaRPr lang="en-NZ" sz="1050" dirty="0">
              <a:solidFill>
                <a:prstClr val="black">
                  <a:lumMod val="75000"/>
                  <a:lumOff val="25000"/>
                </a:prstClr>
              </a:solidFill>
            </a:endParaRPr>
          </a:p>
        </p:txBody>
      </p:sp>
      <p:graphicFrame>
        <p:nvGraphicFramePr>
          <p:cNvPr id="32" name="Object 1027"/>
          <p:cNvGraphicFramePr>
            <a:graphicFrameLocks noChangeAspect="1"/>
          </p:cNvGraphicFramePr>
          <p:nvPr>
            <p:extLst>
              <p:ext uri="{D42A27DB-BD31-4B8C-83A1-F6EECF244321}">
                <p14:modId xmlns:p14="http://schemas.microsoft.com/office/powerpoint/2010/main" val="2551995814"/>
              </p:ext>
            </p:extLst>
          </p:nvPr>
        </p:nvGraphicFramePr>
        <p:xfrm>
          <a:off x="542925" y="1809871"/>
          <a:ext cx="8362950" cy="4232341"/>
        </p:xfrm>
        <a:graphic>
          <a:graphicData uri="http://schemas.openxmlformats.org/drawingml/2006/chart">
            <c:chart xmlns:c="http://schemas.openxmlformats.org/drawingml/2006/chart" xmlns:r="http://schemas.openxmlformats.org/officeDocument/2006/relationships" r:id="rId2"/>
          </a:graphicData>
        </a:graphic>
      </p:graphicFrame>
      <p:sp>
        <p:nvSpPr>
          <p:cNvPr id="33" name="TextBox 32"/>
          <p:cNvSpPr txBox="1"/>
          <p:nvPr/>
        </p:nvSpPr>
        <p:spPr>
          <a:xfrm>
            <a:off x="7786472" y="2211503"/>
            <a:ext cx="866775" cy="307777"/>
          </a:xfrm>
          <a:prstGeom prst="rect">
            <a:avLst/>
          </a:prstGeom>
          <a:noFill/>
        </p:spPr>
        <p:txBody>
          <a:bodyPr wrap="square" rtlCol="0">
            <a:spAutoFit/>
          </a:bodyPr>
          <a:lstStyle/>
          <a:p>
            <a:pPr algn="ctr"/>
            <a:r>
              <a:rPr lang="en-NZ" sz="1400" dirty="0">
                <a:solidFill>
                  <a:prstClr val="black">
                    <a:lumMod val="75000"/>
                    <a:lumOff val="25000"/>
                  </a:prstClr>
                </a:solidFill>
              </a:rPr>
              <a:t>80%</a:t>
            </a:r>
          </a:p>
        </p:txBody>
      </p:sp>
      <p:sp>
        <p:nvSpPr>
          <p:cNvPr id="34" name="TextBox 33"/>
          <p:cNvSpPr txBox="1"/>
          <p:nvPr/>
        </p:nvSpPr>
        <p:spPr>
          <a:xfrm>
            <a:off x="7786472" y="2718705"/>
            <a:ext cx="866775" cy="307777"/>
          </a:xfrm>
          <a:prstGeom prst="rect">
            <a:avLst/>
          </a:prstGeom>
          <a:noFill/>
        </p:spPr>
        <p:txBody>
          <a:bodyPr wrap="square" rtlCol="0">
            <a:spAutoFit/>
          </a:bodyPr>
          <a:lstStyle/>
          <a:p>
            <a:pPr algn="ctr"/>
            <a:r>
              <a:rPr lang="en-NZ" sz="1400" dirty="0">
                <a:solidFill>
                  <a:prstClr val="black">
                    <a:lumMod val="75000"/>
                    <a:lumOff val="25000"/>
                  </a:prstClr>
                </a:solidFill>
              </a:rPr>
              <a:t>77%</a:t>
            </a:r>
          </a:p>
        </p:txBody>
      </p:sp>
      <p:sp>
        <p:nvSpPr>
          <p:cNvPr id="35" name="TextBox 34"/>
          <p:cNvSpPr txBox="1"/>
          <p:nvPr/>
        </p:nvSpPr>
        <p:spPr>
          <a:xfrm>
            <a:off x="7786472" y="3225907"/>
            <a:ext cx="866775" cy="307777"/>
          </a:xfrm>
          <a:prstGeom prst="rect">
            <a:avLst/>
          </a:prstGeom>
          <a:noFill/>
        </p:spPr>
        <p:txBody>
          <a:bodyPr wrap="square" rtlCol="0">
            <a:spAutoFit/>
          </a:bodyPr>
          <a:lstStyle/>
          <a:p>
            <a:pPr algn="ctr"/>
            <a:r>
              <a:rPr lang="en-NZ" sz="1400" dirty="0">
                <a:solidFill>
                  <a:prstClr val="black">
                    <a:lumMod val="75000"/>
                    <a:lumOff val="25000"/>
                  </a:prstClr>
                </a:solidFill>
              </a:rPr>
              <a:t>70%</a:t>
            </a:r>
          </a:p>
        </p:txBody>
      </p:sp>
      <p:sp>
        <p:nvSpPr>
          <p:cNvPr id="36" name="TextBox 35"/>
          <p:cNvSpPr txBox="1"/>
          <p:nvPr/>
        </p:nvSpPr>
        <p:spPr>
          <a:xfrm>
            <a:off x="7786472" y="3733109"/>
            <a:ext cx="866775" cy="307777"/>
          </a:xfrm>
          <a:prstGeom prst="rect">
            <a:avLst/>
          </a:prstGeom>
          <a:noFill/>
        </p:spPr>
        <p:txBody>
          <a:bodyPr wrap="square" rtlCol="0">
            <a:spAutoFit/>
          </a:bodyPr>
          <a:lstStyle/>
          <a:p>
            <a:pPr algn="ctr"/>
            <a:r>
              <a:rPr lang="en-NZ" sz="1400" dirty="0">
                <a:solidFill>
                  <a:prstClr val="black">
                    <a:lumMod val="75000"/>
                    <a:lumOff val="25000"/>
                  </a:prstClr>
                </a:solidFill>
              </a:rPr>
              <a:t>67%</a:t>
            </a:r>
          </a:p>
        </p:txBody>
      </p:sp>
      <p:sp>
        <p:nvSpPr>
          <p:cNvPr id="37" name="TextBox 36"/>
          <p:cNvSpPr txBox="1"/>
          <p:nvPr/>
        </p:nvSpPr>
        <p:spPr>
          <a:xfrm>
            <a:off x="7786472" y="4240311"/>
            <a:ext cx="866775" cy="307777"/>
          </a:xfrm>
          <a:prstGeom prst="rect">
            <a:avLst/>
          </a:prstGeom>
          <a:noFill/>
        </p:spPr>
        <p:txBody>
          <a:bodyPr wrap="square" rtlCol="0">
            <a:spAutoFit/>
          </a:bodyPr>
          <a:lstStyle/>
          <a:p>
            <a:pPr algn="ctr"/>
            <a:r>
              <a:rPr lang="en-NZ" sz="1400" dirty="0">
                <a:solidFill>
                  <a:prstClr val="black">
                    <a:lumMod val="75000"/>
                    <a:lumOff val="25000"/>
                  </a:prstClr>
                </a:solidFill>
              </a:rPr>
              <a:t>31%</a:t>
            </a:r>
          </a:p>
        </p:txBody>
      </p:sp>
      <p:grpSp>
        <p:nvGrpSpPr>
          <p:cNvPr id="39" name="Group 38"/>
          <p:cNvGrpSpPr/>
          <p:nvPr/>
        </p:nvGrpSpPr>
        <p:grpSpPr>
          <a:xfrm>
            <a:off x="4114179" y="1971484"/>
            <a:ext cx="1168705" cy="230832"/>
            <a:chOff x="3248906" y="2025580"/>
            <a:chExt cx="1168705" cy="230832"/>
          </a:xfrm>
        </p:grpSpPr>
        <p:sp>
          <p:nvSpPr>
            <p:cNvPr id="40" name="Left Bracket 39"/>
            <p:cNvSpPr/>
            <p:nvPr/>
          </p:nvSpPr>
          <p:spPr>
            <a:xfrm rot="5400000">
              <a:off x="3804684" y="1584297"/>
              <a:ext cx="57150" cy="1168705"/>
            </a:xfrm>
            <a:prstGeom prst="leftBracket">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solidFill>
                  <a:prstClr val="black"/>
                </a:solidFill>
              </a:endParaRPr>
            </a:p>
          </p:txBody>
        </p:sp>
        <p:sp>
          <p:nvSpPr>
            <p:cNvPr id="41" name="Rectangle 40"/>
            <p:cNvSpPr/>
            <p:nvPr/>
          </p:nvSpPr>
          <p:spPr>
            <a:xfrm>
              <a:off x="3657047" y="2132649"/>
              <a:ext cx="352425"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2" name="TextBox 41"/>
            <p:cNvSpPr txBox="1"/>
            <p:nvPr/>
          </p:nvSpPr>
          <p:spPr>
            <a:xfrm>
              <a:off x="3642341" y="2025580"/>
              <a:ext cx="381836" cy="230832"/>
            </a:xfrm>
            <a:prstGeom prst="rect">
              <a:avLst/>
            </a:prstGeom>
            <a:noFill/>
          </p:spPr>
          <p:txBody>
            <a:bodyPr wrap="none" rtlCol="0">
              <a:spAutoFit/>
            </a:bodyPr>
            <a:lstStyle/>
            <a:p>
              <a:r>
                <a:rPr lang="en-NZ" sz="900" dirty="0">
                  <a:solidFill>
                    <a:prstClr val="black">
                      <a:lumMod val="75000"/>
                      <a:lumOff val="25000"/>
                    </a:prstClr>
                  </a:solidFill>
                </a:rPr>
                <a:t>80%</a:t>
              </a:r>
            </a:p>
          </p:txBody>
        </p:sp>
      </p:grpSp>
      <p:grpSp>
        <p:nvGrpSpPr>
          <p:cNvPr id="43" name="Group 42"/>
          <p:cNvGrpSpPr/>
          <p:nvPr/>
        </p:nvGrpSpPr>
        <p:grpSpPr>
          <a:xfrm>
            <a:off x="4137991" y="2485828"/>
            <a:ext cx="1168705" cy="230832"/>
            <a:chOff x="3248906" y="2025580"/>
            <a:chExt cx="1168705" cy="230832"/>
          </a:xfrm>
        </p:grpSpPr>
        <p:sp>
          <p:nvSpPr>
            <p:cNvPr id="44" name="Left Bracket 43"/>
            <p:cNvSpPr/>
            <p:nvPr/>
          </p:nvSpPr>
          <p:spPr>
            <a:xfrm rot="5400000">
              <a:off x="3804684" y="1584297"/>
              <a:ext cx="57150" cy="1168705"/>
            </a:xfrm>
            <a:prstGeom prst="leftBracket">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solidFill>
                  <a:prstClr val="black"/>
                </a:solidFill>
              </a:endParaRPr>
            </a:p>
          </p:txBody>
        </p:sp>
        <p:sp>
          <p:nvSpPr>
            <p:cNvPr id="45" name="Rectangle 44"/>
            <p:cNvSpPr/>
            <p:nvPr/>
          </p:nvSpPr>
          <p:spPr>
            <a:xfrm>
              <a:off x="3657047" y="2132649"/>
              <a:ext cx="352425"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6" name="TextBox 45"/>
            <p:cNvSpPr txBox="1"/>
            <p:nvPr/>
          </p:nvSpPr>
          <p:spPr>
            <a:xfrm>
              <a:off x="3642341" y="2025580"/>
              <a:ext cx="381836" cy="230832"/>
            </a:xfrm>
            <a:prstGeom prst="rect">
              <a:avLst/>
            </a:prstGeom>
            <a:noFill/>
          </p:spPr>
          <p:txBody>
            <a:bodyPr wrap="none" rtlCol="0">
              <a:spAutoFit/>
            </a:bodyPr>
            <a:lstStyle/>
            <a:p>
              <a:r>
                <a:rPr lang="en-NZ" sz="900" dirty="0">
                  <a:solidFill>
                    <a:prstClr val="black">
                      <a:lumMod val="75000"/>
                      <a:lumOff val="25000"/>
                    </a:prstClr>
                  </a:solidFill>
                </a:rPr>
                <a:t>77%</a:t>
              </a:r>
            </a:p>
          </p:txBody>
        </p:sp>
      </p:grpSp>
      <p:grpSp>
        <p:nvGrpSpPr>
          <p:cNvPr id="47" name="Group 46"/>
          <p:cNvGrpSpPr/>
          <p:nvPr/>
        </p:nvGrpSpPr>
        <p:grpSpPr>
          <a:xfrm>
            <a:off x="4033216" y="2990860"/>
            <a:ext cx="1168705" cy="230832"/>
            <a:chOff x="3248906" y="2025580"/>
            <a:chExt cx="1168705" cy="230832"/>
          </a:xfrm>
        </p:grpSpPr>
        <p:sp>
          <p:nvSpPr>
            <p:cNvPr id="48" name="Left Bracket 47"/>
            <p:cNvSpPr/>
            <p:nvPr/>
          </p:nvSpPr>
          <p:spPr>
            <a:xfrm rot="5400000">
              <a:off x="3804684" y="1584297"/>
              <a:ext cx="57150" cy="1168705"/>
            </a:xfrm>
            <a:prstGeom prst="leftBracket">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solidFill>
                  <a:prstClr val="black"/>
                </a:solidFill>
              </a:endParaRPr>
            </a:p>
          </p:txBody>
        </p:sp>
        <p:sp>
          <p:nvSpPr>
            <p:cNvPr id="49" name="Rectangle 48"/>
            <p:cNvSpPr/>
            <p:nvPr/>
          </p:nvSpPr>
          <p:spPr>
            <a:xfrm>
              <a:off x="3657047" y="2132649"/>
              <a:ext cx="352425"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0" name="TextBox 49"/>
            <p:cNvSpPr txBox="1"/>
            <p:nvPr/>
          </p:nvSpPr>
          <p:spPr>
            <a:xfrm>
              <a:off x="3642341" y="2025580"/>
              <a:ext cx="381836" cy="230832"/>
            </a:xfrm>
            <a:prstGeom prst="rect">
              <a:avLst/>
            </a:prstGeom>
            <a:noFill/>
          </p:spPr>
          <p:txBody>
            <a:bodyPr wrap="none" rtlCol="0">
              <a:spAutoFit/>
            </a:bodyPr>
            <a:lstStyle/>
            <a:p>
              <a:r>
                <a:rPr lang="en-NZ" sz="900" dirty="0">
                  <a:solidFill>
                    <a:prstClr val="black">
                      <a:lumMod val="75000"/>
                      <a:lumOff val="25000"/>
                    </a:prstClr>
                  </a:solidFill>
                </a:rPr>
                <a:t>70%</a:t>
              </a:r>
            </a:p>
          </p:txBody>
        </p:sp>
      </p:grpSp>
      <p:grpSp>
        <p:nvGrpSpPr>
          <p:cNvPr id="51" name="Group 50"/>
          <p:cNvGrpSpPr/>
          <p:nvPr/>
        </p:nvGrpSpPr>
        <p:grpSpPr>
          <a:xfrm>
            <a:off x="3862184" y="3507318"/>
            <a:ext cx="1168705" cy="230832"/>
            <a:chOff x="3248906" y="2025580"/>
            <a:chExt cx="1168705" cy="230832"/>
          </a:xfrm>
        </p:grpSpPr>
        <p:sp>
          <p:nvSpPr>
            <p:cNvPr id="52" name="Left Bracket 51"/>
            <p:cNvSpPr/>
            <p:nvPr/>
          </p:nvSpPr>
          <p:spPr>
            <a:xfrm rot="5400000">
              <a:off x="3804684" y="1584297"/>
              <a:ext cx="57150" cy="1168705"/>
            </a:xfrm>
            <a:prstGeom prst="leftBracket">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solidFill>
                  <a:prstClr val="black"/>
                </a:solidFill>
              </a:endParaRPr>
            </a:p>
          </p:txBody>
        </p:sp>
        <p:sp>
          <p:nvSpPr>
            <p:cNvPr id="53" name="Rectangle 52"/>
            <p:cNvSpPr/>
            <p:nvPr/>
          </p:nvSpPr>
          <p:spPr>
            <a:xfrm>
              <a:off x="3657047" y="2132649"/>
              <a:ext cx="352425"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4" name="TextBox 53"/>
            <p:cNvSpPr txBox="1"/>
            <p:nvPr/>
          </p:nvSpPr>
          <p:spPr>
            <a:xfrm>
              <a:off x="3642341" y="2025580"/>
              <a:ext cx="381836" cy="230832"/>
            </a:xfrm>
            <a:prstGeom prst="rect">
              <a:avLst/>
            </a:prstGeom>
            <a:noFill/>
          </p:spPr>
          <p:txBody>
            <a:bodyPr wrap="none" rtlCol="0">
              <a:spAutoFit/>
            </a:bodyPr>
            <a:lstStyle/>
            <a:p>
              <a:r>
                <a:rPr lang="en-NZ" sz="900" dirty="0">
                  <a:solidFill>
                    <a:prstClr val="black">
                      <a:lumMod val="75000"/>
                      <a:lumOff val="25000"/>
                    </a:prstClr>
                  </a:solidFill>
                </a:rPr>
                <a:t>67%</a:t>
              </a:r>
            </a:p>
          </p:txBody>
        </p:sp>
      </p:grpSp>
      <p:grpSp>
        <p:nvGrpSpPr>
          <p:cNvPr id="55" name="Group 54"/>
          <p:cNvGrpSpPr/>
          <p:nvPr/>
        </p:nvGrpSpPr>
        <p:grpSpPr>
          <a:xfrm>
            <a:off x="3185491" y="4002703"/>
            <a:ext cx="1168705" cy="230832"/>
            <a:chOff x="3248906" y="2025580"/>
            <a:chExt cx="1168705" cy="230832"/>
          </a:xfrm>
        </p:grpSpPr>
        <p:sp>
          <p:nvSpPr>
            <p:cNvPr id="56" name="Left Bracket 55"/>
            <p:cNvSpPr/>
            <p:nvPr/>
          </p:nvSpPr>
          <p:spPr>
            <a:xfrm rot="5400000">
              <a:off x="3804684" y="1584297"/>
              <a:ext cx="57150" cy="1168705"/>
            </a:xfrm>
            <a:prstGeom prst="leftBracket">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solidFill>
                  <a:prstClr val="black"/>
                </a:solidFill>
              </a:endParaRPr>
            </a:p>
          </p:txBody>
        </p:sp>
        <p:sp>
          <p:nvSpPr>
            <p:cNvPr id="57" name="Rectangle 56"/>
            <p:cNvSpPr/>
            <p:nvPr/>
          </p:nvSpPr>
          <p:spPr>
            <a:xfrm>
              <a:off x="3657047" y="2132649"/>
              <a:ext cx="352425"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8" name="TextBox 57"/>
            <p:cNvSpPr txBox="1"/>
            <p:nvPr/>
          </p:nvSpPr>
          <p:spPr>
            <a:xfrm>
              <a:off x="3642341" y="2025580"/>
              <a:ext cx="381836" cy="230832"/>
            </a:xfrm>
            <a:prstGeom prst="rect">
              <a:avLst/>
            </a:prstGeom>
            <a:noFill/>
          </p:spPr>
          <p:txBody>
            <a:bodyPr wrap="none" rtlCol="0">
              <a:spAutoFit/>
            </a:bodyPr>
            <a:lstStyle/>
            <a:p>
              <a:r>
                <a:rPr lang="en-NZ" sz="900" dirty="0">
                  <a:solidFill>
                    <a:prstClr val="black">
                      <a:lumMod val="75000"/>
                      <a:lumOff val="25000"/>
                    </a:prstClr>
                  </a:solidFill>
                </a:rPr>
                <a:t>31%</a:t>
              </a:r>
            </a:p>
          </p:txBody>
        </p:sp>
      </p:grpSp>
      <p:sp>
        <p:nvSpPr>
          <p:cNvPr id="59" name="TextBox 58"/>
          <p:cNvSpPr txBox="1"/>
          <p:nvPr/>
        </p:nvSpPr>
        <p:spPr>
          <a:xfrm>
            <a:off x="7786472" y="4747514"/>
            <a:ext cx="866775" cy="307777"/>
          </a:xfrm>
          <a:prstGeom prst="rect">
            <a:avLst/>
          </a:prstGeom>
          <a:noFill/>
        </p:spPr>
        <p:txBody>
          <a:bodyPr wrap="square" rtlCol="0">
            <a:spAutoFit/>
          </a:bodyPr>
          <a:lstStyle/>
          <a:p>
            <a:pPr algn="ctr"/>
            <a:r>
              <a:rPr lang="en-NZ" sz="1400" dirty="0">
                <a:solidFill>
                  <a:prstClr val="black">
                    <a:lumMod val="75000"/>
                    <a:lumOff val="25000"/>
                  </a:prstClr>
                </a:solidFill>
              </a:rPr>
              <a:t>18%</a:t>
            </a:r>
          </a:p>
        </p:txBody>
      </p:sp>
      <p:grpSp>
        <p:nvGrpSpPr>
          <p:cNvPr id="3" name="Group 2"/>
          <p:cNvGrpSpPr/>
          <p:nvPr/>
        </p:nvGrpSpPr>
        <p:grpSpPr>
          <a:xfrm>
            <a:off x="3169679" y="4516682"/>
            <a:ext cx="833528" cy="230832"/>
            <a:chOff x="3112529" y="3895876"/>
            <a:chExt cx="833528" cy="230832"/>
          </a:xfrm>
        </p:grpSpPr>
        <p:sp>
          <p:nvSpPr>
            <p:cNvPr id="61" name="Left Bracket 60"/>
            <p:cNvSpPr/>
            <p:nvPr/>
          </p:nvSpPr>
          <p:spPr>
            <a:xfrm rot="5400000">
              <a:off x="3503049" y="3619851"/>
              <a:ext cx="52487" cy="833528"/>
            </a:xfrm>
            <a:prstGeom prst="leftBracket">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solidFill>
                  <a:prstClr val="black"/>
                </a:solidFill>
              </a:endParaRPr>
            </a:p>
          </p:txBody>
        </p:sp>
        <p:sp>
          <p:nvSpPr>
            <p:cNvPr id="62" name="Rectangle 61"/>
            <p:cNvSpPr/>
            <p:nvPr/>
          </p:nvSpPr>
          <p:spPr>
            <a:xfrm>
              <a:off x="3353080" y="4002945"/>
              <a:ext cx="352425"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4" name="TextBox 63"/>
            <p:cNvSpPr txBox="1"/>
            <p:nvPr/>
          </p:nvSpPr>
          <p:spPr>
            <a:xfrm>
              <a:off x="3338374" y="3895876"/>
              <a:ext cx="381836" cy="230832"/>
            </a:xfrm>
            <a:prstGeom prst="rect">
              <a:avLst/>
            </a:prstGeom>
            <a:noFill/>
          </p:spPr>
          <p:txBody>
            <a:bodyPr wrap="none" rtlCol="0">
              <a:spAutoFit/>
            </a:bodyPr>
            <a:lstStyle/>
            <a:p>
              <a:r>
                <a:rPr lang="en-NZ" sz="900" dirty="0">
                  <a:solidFill>
                    <a:prstClr val="black">
                      <a:lumMod val="75000"/>
                      <a:lumOff val="25000"/>
                    </a:prstClr>
                  </a:solidFill>
                </a:rPr>
                <a:t>18%</a:t>
              </a:r>
            </a:p>
          </p:txBody>
        </p:sp>
      </p:grpSp>
      <p:sp>
        <p:nvSpPr>
          <p:cNvPr id="8" name="Title 7"/>
          <p:cNvSpPr>
            <a:spLocks noGrp="1"/>
          </p:cNvSpPr>
          <p:nvPr>
            <p:ph type="title"/>
          </p:nvPr>
        </p:nvSpPr>
        <p:spPr/>
        <p:txBody>
          <a:bodyPr>
            <a:normAutofit/>
          </a:bodyPr>
          <a:lstStyle/>
          <a:p>
            <a:r>
              <a:rPr lang="en-NZ" sz="1800" dirty="0" smtClean="0"/>
              <a:t>Distance from where someone lives, and recommendations for family or friends, are relatively unimportant when choosing a financial adviser.</a:t>
            </a:r>
            <a:endParaRPr lang="en-NZ" sz="1800" dirty="0"/>
          </a:p>
        </p:txBody>
      </p:sp>
    </p:spTree>
    <p:extLst>
      <p:ext uri="{BB962C8B-B14F-4D97-AF65-F5344CB8AC3E}">
        <p14:creationId xmlns:p14="http://schemas.microsoft.com/office/powerpoint/2010/main" val="2558852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1200" dirty="0" smtClean="0"/>
              <a:t>For further information please contact:</a:t>
            </a:r>
            <a:br>
              <a:rPr lang="en-US" sz="1200" dirty="0" smtClean="0"/>
            </a:br>
            <a:r>
              <a:rPr lang="en-US" sz="1200" dirty="0" smtClean="0"/>
              <a:t/>
            </a:r>
            <a:br>
              <a:rPr lang="en-US" sz="1200" dirty="0" smtClean="0"/>
            </a:br>
            <a:r>
              <a:rPr lang="en-US" sz="1200" dirty="0" smtClean="0"/>
              <a:t>Colmar Brunton, a </a:t>
            </a:r>
            <a:r>
              <a:rPr lang="en-US" sz="1200" dirty="0" err="1" smtClean="0"/>
              <a:t>Millward</a:t>
            </a:r>
            <a:r>
              <a:rPr lang="en-US" sz="1200" dirty="0" smtClean="0"/>
              <a:t> Brown Company</a:t>
            </a:r>
            <a:br>
              <a:rPr lang="en-US" sz="1200" dirty="0" smtClean="0"/>
            </a:br>
            <a:r>
              <a:rPr lang="en-US" sz="1200" dirty="0" smtClean="0"/>
              <a:t>Level 9, Legal House | 101 Lambton Quay</a:t>
            </a:r>
            <a:br>
              <a:rPr lang="en-US" sz="1200" dirty="0" smtClean="0"/>
            </a:br>
            <a:r>
              <a:rPr lang="en-US" sz="1200" dirty="0" smtClean="0"/>
              <a:t>PO Box 3622 | Wellington 6011</a:t>
            </a:r>
            <a:br>
              <a:rPr lang="en-US" sz="1200" dirty="0" smtClean="0"/>
            </a:br>
            <a:r>
              <a:rPr lang="en-US" sz="1200" dirty="0" smtClean="0"/>
              <a:t>Phone (04) 913 3000 | Fax (04) 913 3001</a:t>
            </a:r>
            <a:br>
              <a:rPr lang="en-US" sz="1200" dirty="0" smtClean="0"/>
            </a:br>
            <a:r>
              <a:rPr lang="en-US" sz="1200" dirty="0" smtClean="0"/>
              <a:t>www.colmarbrunton.co.nz</a:t>
            </a:r>
            <a:endParaRPr lang="en-NZ" sz="1200" dirty="0"/>
          </a:p>
        </p:txBody>
      </p:sp>
    </p:spTree>
    <p:extLst>
      <p:ext uri="{BB962C8B-B14F-4D97-AF65-F5344CB8AC3E}">
        <p14:creationId xmlns:p14="http://schemas.microsoft.com/office/powerpoint/2010/main" val="109185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 name="Rectangle 631"/>
          <p:cNvSpPr/>
          <p:nvPr/>
        </p:nvSpPr>
        <p:spPr>
          <a:xfrm>
            <a:off x="6894991" y="1165963"/>
            <a:ext cx="2249010" cy="2698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12" name="Rectangle 11"/>
          <p:cNvSpPr/>
          <p:nvPr/>
        </p:nvSpPr>
        <p:spPr>
          <a:xfrm>
            <a:off x="1" y="1165963"/>
            <a:ext cx="6894990" cy="267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2" name="Title 1"/>
          <p:cNvSpPr>
            <a:spLocks noGrp="1"/>
          </p:cNvSpPr>
          <p:nvPr>
            <p:ph type="title"/>
          </p:nvPr>
        </p:nvSpPr>
        <p:spPr/>
        <p:txBody>
          <a:bodyPr/>
          <a:lstStyle/>
          <a:p>
            <a:r>
              <a:rPr lang="en-NZ" dirty="0" smtClean="0"/>
              <a:t>Introduction and methodology</a:t>
            </a:r>
            <a:endParaRPr lang="en-NZ" dirty="0"/>
          </a:p>
        </p:txBody>
      </p:sp>
      <p:sp>
        <p:nvSpPr>
          <p:cNvPr id="5" name="Rectangle 4"/>
          <p:cNvSpPr/>
          <p:nvPr/>
        </p:nvSpPr>
        <p:spPr>
          <a:xfrm>
            <a:off x="3123813" y="4952044"/>
            <a:ext cx="2569452" cy="461665"/>
          </a:xfrm>
          <a:prstGeom prst="rect">
            <a:avLst/>
          </a:prstGeom>
          <a:noFill/>
        </p:spPr>
        <p:txBody>
          <a:bodyPr wrap="square" rtlCol="0">
            <a:spAutoFit/>
          </a:bodyPr>
          <a:lstStyle/>
          <a:p>
            <a:r>
              <a:rPr lang="en-NZ" sz="1200" dirty="0">
                <a:solidFill>
                  <a:prstClr val="black">
                    <a:lumMod val="75000"/>
                    <a:lumOff val="25000"/>
                  </a:prstClr>
                </a:solidFill>
              </a:rPr>
              <a:t>The research was carried out online using </a:t>
            </a:r>
            <a:r>
              <a:rPr lang="en-NZ" sz="1200" b="1" dirty="0">
                <a:solidFill>
                  <a:prstClr val="black">
                    <a:lumMod val="75000"/>
                    <a:lumOff val="25000"/>
                  </a:prstClr>
                </a:solidFill>
              </a:rPr>
              <a:t>Colmar </a:t>
            </a:r>
            <a:r>
              <a:rPr lang="en-NZ" sz="1200" b="1" dirty="0" err="1">
                <a:solidFill>
                  <a:prstClr val="black">
                    <a:lumMod val="75000"/>
                    <a:lumOff val="25000"/>
                  </a:prstClr>
                </a:solidFill>
              </a:rPr>
              <a:t>Brunton’s</a:t>
            </a:r>
            <a:r>
              <a:rPr lang="en-NZ" sz="1200" b="1" dirty="0">
                <a:solidFill>
                  <a:prstClr val="black">
                    <a:lumMod val="75000"/>
                    <a:lumOff val="25000"/>
                  </a:prstClr>
                </a:solidFill>
              </a:rPr>
              <a:t> Panel.</a:t>
            </a:r>
          </a:p>
        </p:txBody>
      </p:sp>
      <p:sp>
        <p:nvSpPr>
          <p:cNvPr id="6" name="Rectangle 5"/>
          <p:cNvSpPr/>
          <p:nvPr/>
        </p:nvSpPr>
        <p:spPr>
          <a:xfrm>
            <a:off x="459383" y="4952044"/>
            <a:ext cx="2242538" cy="461665"/>
          </a:xfrm>
          <a:prstGeom prst="rect">
            <a:avLst/>
          </a:prstGeom>
          <a:noFill/>
        </p:spPr>
        <p:txBody>
          <a:bodyPr wrap="square" rtlCol="0">
            <a:spAutoFit/>
          </a:bodyPr>
          <a:lstStyle/>
          <a:p>
            <a:r>
              <a:rPr lang="en-NZ" sz="1200" dirty="0">
                <a:solidFill>
                  <a:prstClr val="black">
                    <a:lumMod val="75000"/>
                    <a:lumOff val="25000"/>
                  </a:prstClr>
                </a:solidFill>
              </a:rPr>
              <a:t>Fieldwork was conducted between </a:t>
            </a:r>
            <a:r>
              <a:rPr lang="en-NZ" sz="1200" b="1" dirty="0">
                <a:solidFill>
                  <a:prstClr val="black">
                    <a:lumMod val="75000"/>
                    <a:lumOff val="25000"/>
                  </a:prstClr>
                </a:solidFill>
              </a:rPr>
              <a:t>10 and 22 April 2015</a:t>
            </a:r>
            <a:r>
              <a:rPr lang="en-NZ" sz="1200" dirty="0">
                <a:solidFill>
                  <a:prstClr val="black">
                    <a:lumMod val="75000"/>
                    <a:lumOff val="25000"/>
                  </a:prstClr>
                </a:solidFill>
              </a:rPr>
              <a:t>.  </a:t>
            </a:r>
          </a:p>
        </p:txBody>
      </p:sp>
      <p:sp>
        <p:nvSpPr>
          <p:cNvPr id="8" name="Rectangle 7"/>
          <p:cNvSpPr/>
          <p:nvPr/>
        </p:nvSpPr>
        <p:spPr>
          <a:xfrm>
            <a:off x="5905563" y="4952044"/>
            <a:ext cx="2757953" cy="1200329"/>
          </a:xfrm>
          <a:prstGeom prst="rect">
            <a:avLst/>
          </a:prstGeom>
          <a:noFill/>
        </p:spPr>
        <p:txBody>
          <a:bodyPr wrap="square" rtlCol="0">
            <a:spAutoFit/>
          </a:bodyPr>
          <a:lstStyle/>
          <a:p>
            <a:r>
              <a:rPr lang="en-NZ" sz="1200" dirty="0">
                <a:solidFill>
                  <a:prstClr val="black">
                    <a:lumMod val="75000"/>
                    <a:lumOff val="25000"/>
                  </a:prstClr>
                </a:solidFill>
              </a:rPr>
              <a:t>The margin of error for overall results is </a:t>
            </a:r>
            <a:r>
              <a:rPr lang="en-NZ" sz="1200" b="1" dirty="0">
                <a:solidFill>
                  <a:prstClr val="black">
                    <a:lumMod val="75000"/>
                    <a:lumOff val="25000"/>
                  </a:prstClr>
                </a:solidFill>
              </a:rPr>
              <a:t>+/-3.0%.</a:t>
            </a:r>
          </a:p>
          <a:p>
            <a:endParaRPr lang="en-NZ" sz="1200" dirty="0">
              <a:solidFill>
                <a:prstClr val="black">
                  <a:lumMod val="75000"/>
                  <a:lumOff val="25000"/>
                </a:prstClr>
              </a:solidFill>
            </a:endParaRPr>
          </a:p>
          <a:p>
            <a:r>
              <a:rPr lang="en-NZ" sz="1200" i="1" dirty="0">
                <a:solidFill>
                  <a:prstClr val="black">
                    <a:lumMod val="75000"/>
                    <a:lumOff val="25000"/>
                  </a:prstClr>
                </a:solidFill>
              </a:rPr>
              <a:t>Unless otherwise stated any differences referred to are significant at the 95% level of confidence.</a:t>
            </a:r>
          </a:p>
        </p:txBody>
      </p:sp>
      <p:sp>
        <p:nvSpPr>
          <p:cNvPr id="13" name="Rectangle 12"/>
          <p:cNvSpPr/>
          <p:nvPr/>
        </p:nvSpPr>
        <p:spPr>
          <a:xfrm>
            <a:off x="2391628" y="1573406"/>
            <a:ext cx="2135525" cy="1754326"/>
          </a:xfrm>
          <a:prstGeom prst="rect">
            <a:avLst/>
          </a:prstGeom>
          <a:noFill/>
        </p:spPr>
        <p:txBody>
          <a:bodyPr wrap="square" rtlCol="0">
            <a:spAutoFit/>
          </a:bodyPr>
          <a:lstStyle/>
          <a:p>
            <a:pPr algn="just"/>
            <a:r>
              <a:rPr lang="en-NZ" sz="1200" dirty="0">
                <a:solidFill>
                  <a:prstClr val="white"/>
                </a:solidFill>
              </a:rPr>
              <a:t>This survey looks at older New Zealanders’ expectations for and experiences of retirement. Research was conducted among those aged 50 years and over, and includes the views of those who are nearing retirement and those who have already retired.</a:t>
            </a:r>
          </a:p>
        </p:txBody>
      </p:sp>
      <p:sp>
        <p:nvSpPr>
          <p:cNvPr id="14" name="Rectangle 13"/>
          <p:cNvSpPr/>
          <p:nvPr/>
        </p:nvSpPr>
        <p:spPr>
          <a:xfrm>
            <a:off x="4622392" y="1573406"/>
            <a:ext cx="2135525" cy="1831271"/>
          </a:xfrm>
          <a:prstGeom prst="rect">
            <a:avLst/>
          </a:prstGeom>
          <a:noFill/>
        </p:spPr>
        <p:txBody>
          <a:bodyPr wrap="square" rtlCol="0">
            <a:spAutoFit/>
          </a:bodyPr>
          <a:lstStyle/>
          <a:p>
            <a:pPr algn="just"/>
            <a:r>
              <a:rPr lang="en-NZ" sz="1200" dirty="0">
                <a:solidFill>
                  <a:prstClr val="white"/>
                </a:solidFill>
              </a:rPr>
              <a:t>A total of 1,052 New Zealanders took part in the research.</a:t>
            </a:r>
          </a:p>
          <a:p>
            <a:pPr algn="just"/>
            <a:endParaRPr lang="en-NZ" sz="500" dirty="0">
              <a:solidFill>
                <a:prstClr val="white"/>
              </a:solidFill>
            </a:endParaRPr>
          </a:p>
          <a:p>
            <a:pPr algn="just"/>
            <a:r>
              <a:rPr lang="en-NZ" sz="1200" i="1" dirty="0">
                <a:solidFill>
                  <a:prstClr val="white"/>
                </a:solidFill>
              </a:rPr>
              <a:t>Results are weighted by age, gender and household income to ensure they are representative of the New Zealand population aged 50 years and over.</a:t>
            </a:r>
          </a:p>
        </p:txBody>
      </p:sp>
      <p:grpSp>
        <p:nvGrpSpPr>
          <p:cNvPr id="329" name="Group 328"/>
          <p:cNvGrpSpPr/>
          <p:nvPr/>
        </p:nvGrpSpPr>
        <p:grpSpPr>
          <a:xfrm>
            <a:off x="459383" y="4142773"/>
            <a:ext cx="687600" cy="687600"/>
            <a:chOff x="878483" y="4142773"/>
            <a:chExt cx="687600" cy="687600"/>
          </a:xfrm>
        </p:grpSpPr>
        <p:sp>
          <p:nvSpPr>
            <p:cNvPr id="327" name="Oval 326"/>
            <p:cNvSpPr/>
            <p:nvPr/>
          </p:nvSpPr>
          <p:spPr>
            <a:xfrm>
              <a:off x="878483" y="4142773"/>
              <a:ext cx="687600" cy="687600"/>
            </a:xfrm>
            <a:prstGeom prst="ellipse">
              <a:avLst/>
            </a:prstGeom>
            <a:solidFill>
              <a:srgbClr val="2D58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5" name="Freeform 51"/>
            <p:cNvSpPr>
              <a:spLocks noEditPoints="1"/>
            </p:cNvSpPr>
            <p:nvPr/>
          </p:nvSpPr>
          <p:spPr bwMode="auto">
            <a:xfrm>
              <a:off x="1017069" y="4304195"/>
              <a:ext cx="410428" cy="364757"/>
            </a:xfrm>
            <a:custGeom>
              <a:avLst/>
              <a:gdLst>
                <a:gd name="T0" fmla="*/ 33 w 292"/>
                <a:gd name="T1" fmla="*/ 129 h 292"/>
                <a:gd name="T2" fmla="*/ 33 w 292"/>
                <a:gd name="T3" fmla="*/ 259 h 292"/>
                <a:gd name="T4" fmla="*/ 259 w 292"/>
                <a:gd name="T5" fmla="*/ 259 h 292"/>
                <a:gd name="T6" fmla="*/ 259 w 292"/>
                <a:gd name="T7" fmla="*/ 129 h 292"/>
                <a:gd name="T8" fmla="*/ 33 w 292"/>
                <a:gd name="T9" fmla="*/ 129 h 292"/>
                <a:gd name="T10" fmla="*/ 33 w 292"/>
                <a:gd name="T11" fmla="*/ 32 h 292"/>
                <a:gd name="T12" fmla="*/ 49 w 292"/>
                <a:gd name="T13" fmla="*/ 32 h 292"/>
                <a:gd name="T14" fmla="*/ 49 w 292"/>
                <a:gd name="T15" fmla="*/ 65 h 292"/>
                <a:gd name="T16" fmla="*/ 101 w 292"/>
                <a:gd name="T17" fmla="*/ 65 h 292"/>
                <a:gd name="T18" fmla="*/ 101 w 292"/>
                <a:gd name="T19" fmla="*/ 32 h 292"/>
                <a:gd name="T20" fmla="*/ 191 w 292"/>
                <a:gd name="T21" fmla="*/ 32 h 292"/>
                <a:gd name="T22" fmla="*/ 191 w 292"/>
                <a:gd name="T23" fmla="*/ 65 h 292"/>
                <a:gd name="T24" fmla="*/ 243 w 292"/>
                <a:gd name="T25" fmla="*/ 65 h 292"/>
                <a:gd name="T26" fmla="*/ 243 w 292"/>
                <a:gd name="T27" fmla="*/ 32 h 292"/>
                <a:gd name="T28" fmla="*/ 259 w 292"/>
                <a:gd name="T29" fmla="*/ 32 h 292"/>
                <a:gd name="T30" fmla="*/ 269 w 292"/>
                <a:gd name="T31" fmla="*/ 35 h 292"/>
                <a:gd name="T32" fmla="*/ 279 w 292"/>
                <a:gd name="T33" fmla="*/ 39 h 292"/>
                <a:gd name="T34" fmla="*/ 285 w 292"/>
                <a:gd name="T35" fmla="*/ 45 h 292"/>
                <a:gd name="T36" fmla="*/ 289 w 292"/>
                <a:gd name="T37" fmla="*/ 55 h 292"/>
                <a:gd name="T38" fmla="*/ 292 w 292"/>
                <a:gd name="T39" fmla="*/ 65 h 292"/>
                <a:gd name="T40" fmla="*/ 292 w 292"/>
                <a:gd name="T41" fmla="*/ 259 h 292"/>
                <a:gd name="T42" fmla="*/ 289 w 292"/>
                <a:gd name="T43" fmla="*/ 269 h 292"/>
                <a:gd name="T44" fmla="*/ 285 w 292"/>
                <a:gd name="T45" fmla="*/ 279 h 292"/>
                <a:gd name="T46" fmla="*/ 279 w 292"/>
                <a:gd name="T47" fmla="*/ 285 h 292"/>
                <a:gd name="T48" fmla="*/ 269 w 292"/>
                <a:gd name="T49" fmla="*/ 288 h 292"/>
                <a:gd name="T50" fmla="*/ 259 w 292"/>
                <a:gd name="T51" fmla="*/ 292 h 292"/>
                <a:gd name="T52" fmla="*/ 33 w 292"/>
                <a:gd name="T53" fmla="*/ 292 h 292"/>
                <a:gd name="T54" fmla="*/ 23 w 292"/>
                <a:gd name="T55" fmla="*/ 288 h 292"/>
                <a:gd name="T56" fmla="*/ 13 w 292"/>
                <a:gd name="T57" fmla="*/ 285 h 292"/>
                <a:gd name="T58" fmla="*/ 7 w 292"/>
                <a:gd name="T59" fmla="*/ 279 h 292"/>
                <a:gd name="T60" fmla="*/ 3 w 292"/>
                <a:gd name="T61" fmla="*/ 269 h 292"/>
                <a:gd name="T62" fmla="*/ 0 w 292"/>
                <a:gd name="T63" fmla="*/ 259 h 292"/>
                <a:gd name="T64" fmla="*/ 0 w 292"/>
                <a:gd name="T65" fmla="*/ 65 h 292"/>
                <a:gd name="T66" fmla="*/ 3 w 292"/>
                <a:gd name="T67" fmla="*/ 55 h 292"/>
                <a:gd name="T68" fmla="*/ 7 w 292"/>
                <a:gd name="T69" fmla="*/ 45 h 292"/>
                <a:gd name="T70" fmla="*/ 13 w 292"/>
                <a:gd name="T71" fmla="*/ 39 h 292"/>
                <a:gd name="T72" fmla="*/ 23 w 292"/>
                <a:gd name="T73" fmla="*/ 35 h 292"/>
                <a:gd name="T74" fmla="*/ 33 w 292"/>
                <a:gd name="T75" fmla="*/ 32 h 292"/>
                <a:gd name="T76" fmla="*/ 208 w 292"/>
                <a:gd name="T77" fmla="*/ 0 h 292"/>
                <a:gd name="T78" fmla="*/ 230 w 292"/>
                <a:gd name="T79" fmla="*/ 0 h 292"/>
                <a:gd name="T80" fmla="*/ 230 w 292"/>
                <a:gd name="T81" fmla="*/ 55 h 292"/>
                <a:gd name="T82" fmla="*/ 208 w 292"/>
                <a:gd name="T83" fmla="*/ 55 h 292"/>
                <a:gd name="T84" fmla="*/ 208 w 292"/>
                <a:gd name="T85" fmla="*/ 0 h 292"/>
                <a:gd name="T86" fmla="*/ 62 w 292"/>
                <a:gd name="T87" fmla="*/ 0 h 292"/>
                <a:gd name="T88" fmla="*/ 84 w 292"/>
                <a:gd name="T89" fmla="*/ 0 h 292"/>
                <a:gd name="T90" fmla="*/ 84 w 292"/>
                <a:gd name="T91" fmla="*/ 55 h 292"/>
                <a:gd name="T92" fmla="*/ 62 w 292"/>
                <a:gd name="T93" fmla="*/ 55 h 292"/>
                <a:gd name="T94" fmla="*/ 62 w 292"/>
                <a:gd name="T95"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2" h="292">
                  <a:moveTo>
                    <a:pt x="33" y="129"/>
                  </a:moveTo>
                  <a:lnTo>
                    <a:pt x="33" y="259"/>
                  </a:lnTo>
                  <a:lnTo>
                    <a:pt x="259" y="259"/>
                  </a:lnTo>
                  <a:lnTo>
                    <a:pt x="259" y="129"/>
                  </a:lnTo>
                  <a:lnTo>
                    <a:pt x="33" y="129"/>
                  </a:lnTo>
                  <a:close/>
                  <a:moveTo>
                    <a:pt x="33" y="32"/>
                  </a:moveTo>
                  <a:lnTo>
                    <a:pt x="49" y="32"/>
                  </a:lnTo>
                  <a:lnTo>
                    <a:pt x="49" y="65"/>
                  </a:lnTo>
                  <a:lnTo>
                    <a:pt x="101" y="65"/>
                  </a:lnTo>
                  <a:lnTo>
                    <a:pt x="101" y="32"/>
                  </a:lnTo>
                  <a:lnTo>
                    <a:pt x="191" y="32"/>
                  </a:lnTo>
                  <a:lnTo>
                    <a:pt x="191" y="65"/>
                  </a:lnTo>
                  <a:lnTo>
                    <a:pt x="243" y="65"/>
                  </a:lnTo>
                  <a:lnTo>
                    <a:pt x="243" y="32"/>
                  </a:lnTo>
                  <a:lnTo>
                    <a:pt x="259" y="32"/>
                  </a:lnTo>
                  <a:lnTo>
                    <a:pt x="269" y="35"/>
                  </a:lnTo>
                  <a:lnTo>
                    <a:pt x="279" y="39"/>
                  </a:lnTo>
                  <a:lnTo>
                    <a:pt x="285" y="45"/>
                  </a:lnTo>
                  <a:lnTo>
                    <a:pt x="289" y="55"/>
                  </a:lnTo>
                  <a:lnTo>
                    <a:pt x="292" y="65"/>
                  </a:lnTo>
                  <a:lnTo>
                    <a:pt x="292" y="259"/>
                  </a:lnTo>
                  <a:lnTo>
                    <a:pt x="289" y="269"/>
                  </a:lnTo>
                  <a:lnTo>
                    <a:pt x="285" y="279"/>
                  </a:lnTo>
                  <a:lnTo>
                    <a:pt x="279" y="285"/>
                  </a:lnTo>
                  <a:lnTo>
                    <a:pt x="269" y="288"/>
                  </a:lnTo>
                  <a:lnTo>
                    <a:pt x="259" y="292"/>
                  </a:lnTo>
                  <a:lnTo>
                    <a:pt x="33" y="292"/>
                  </a:lnTo>
                  <a:lnTo>
                    <a:pt x="23" y="288"/>
                  </a:lnTo>
                  <a:lnTo>
                    <a:pt x="13" y="285"/>
                  </a:lnTo>
                  <a:lnTo>
                    <a:pt x="7" y="279"/>
                  </a:lnTo>
                  <a:lnTo>
                    <a:pt x="3" y="269"/>
                  </a:lnTo>
                  <a:lnTo>
                    <a:pt x="0" y="259"/>
                  </a:lnTo>
                  <a:lnTo>
                    <a:pt x="0" y="65"/>
                  </a:lnTo>
                  <a:lnTo>
                    <a:pt x="3" y="55"/>
                  </a:lnTo>
                  <a:lnTo>
                    <a:pt x="7" y="45"/>
                  </a:lnTo>
                  <a:lnTo>
                    <a:pt x="13" y="39"/>
                  </a:lnTo>
                  <a:lnTo>
                    <a:pt x="23" y="35"/>
                  </a:lnTo>
                  <a:lnTo>
                    <a:pt x="33" y="32"/>
                  </a:lnTo>
                  <a:close/>
                  <a:moveTo>
                    <a:pt x="208" y="0"/>
                  </a:moveTo>
                  <a:lnTo>
                    <a:pt x="230" y="0"/>
                  </a:lnTo>
                  <a:lnTo>
                    <a:pt x="230" y="55"/>
                  </a:lnTo>
                  <a:lnTo>
                    <a:pt x="208" y="55"/>
                  </a:lnTo>
                  <a:lnTo>
                    <a:pt x="208" y="0"/>
                  </a:lnTo>
                  <a:close/>
                  <a:moveTo>
                    <a:pt x="62" y="0"/>
                  </a:moveTo>
                  <a:lnTo>
                    <a:pt x="84" y="0"/>
                  </a:lnTo>
                  <a:lnTo>
                    <a:pt x="84" y="55"/>
                  </a:lnTo>
                  <a:lnTo>
                    <a:pt x="62" y="55"/>
                  </a:lnTo>
                  <a:lnTo>
                    <a:pt x="6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solidFill>
                  <a:prstClr val="black"/>
                </a:solidFill>
              </a:endParaRPr>
            </a:p>
          </p:txBody>
        </p:sp>
      </p:grpSp>
      <p:grpSp>
        <p:nvGrpSpPr>
          <p:cNvPr id="328" name="Group 327"/>
          <p:cNvGrpSpPr/>
          <p:nvPr/>
        </p:nvGrpSpPr>
        <p:grpSpPr>
          <a:xfrm>
            <a:off x="3123813" y="4142773"/>
            <a:ext cx="687600" cy="691217"/>
            <a:chOff x="3380988" y="4142773"/>
            <a:chExt cx="687600" cy="691217"/>
          </a:xfrm>
        </p:grpSpPr>
        <p:sp>
          <p:nvSpPr>
            <p:cNvPr id="326" name="Oval 325"/>
            <p:cNvSpPr/>
            <p:nvPr/>
          </p:nvSpPr>
          <p:spPr>
            <a:xfrm>
              <a:off x="3380988" y="4142773"/>
              <a:ext cx="687600" cy="687600"/>
            </a:xfrm>
            <a:prstGeom prst="ellipse">
              <a:avLst/>
            </a:prstGeom>
            <a:solidFill>
              <a:srgbClr val="2D58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nvGrpSpPr>
            <p:cNvPr id="317" name="Group 316"/>
            <p:cNvGrpSpPr/>
            <p:nvPr/>
          </p:nvGrpSpPr>
          <p:grpSpPr>
            <a:xfrm>
              <a:off x="3380988" y="4324978"/>
              <a:ext cx="687600" cy="509012"/>
              <a:chOff x="6030622" y="2054865"/>
              <a:chExt cx="319034" cy="237770"/>
            </a:xfrm>
            <a:solidFill>
              <a:schemeClr val="bg1"/>
            </a:solidFill>
          </p:grpSpPr>
          <p:sp>
            <p:nvSpPr>
              <p:cNvPr id="318" name="Freeform 493"/>
              <p:cNvSpPr>
                <a:spLocks/>
              </p:cNvSpPr>
              <p:nvPr/>
            </p:nvSpPr>
            <p:spPr bwMode="auto">
              <a:xfrm>
                <a:off x="6226256" y="2081953"/>
                <a:ext cx="123400" cy="210681"/>
              </a:xfrm>
              <a:custGeom>
                <a:avLst/>
                <a:gdLst>
                  <a:gd name="T0" fmla="*/ 31 w 33"/>
                  <a:gd name="T1" fmla="*/ 40 h 56"/>
                  <a:gd name="T2" fmla="*/ 25 w 33"/>
                  <a:gd name="T3" fmla="*/ 34 h 56"/>
                  <a:gd name="T4" fmla="*/ 18 w 33"/>
                  <a:gd name="T5" fmla="*/ 31 h 56"/>
                  <a:gd name="T6" fmla="*/ 18 w 33"/>
                  <a:gd name="T7" fmla="*/ 26 h 56"/>
                  <a:gd name="T8" fmla="*/ 21 w 33"/>
                  <a:gd name="T9" fmla="*/ 20 h 56"/>
                  <a:gd name="T10" fmla="*/ 23 w 33"/>
                  <a:gd name="T11" fmla="*/ 17 h 56"/>
                  <a:gd name="T12" fmla="*/ 22 w 33"/>
                  <a:gd name="T13" fmla="*/ 13 h 56"/>
                  <a:gd name="T14" fmla="*/ 22 w 33"/>
                  <a:gd name="T15" fmla="*/ 8 h 56"/>
                  <a:gd name="T16" fmla="*/ 12 w 33"/>
                  <a:gd name="T17" fmla="*/ 0 h 56"/>
                  <a:gd name="T18" fmla="*/ 1 w 33"/>
                  <a:gd name="T19" fmla="*/ 8 h 56"/>
                  <a:gd name="T20" fmla="*/ 2 w 33"/>
                  <a:gd name="T21" fmla="*/ 13 h 56"/>
                  <a:gd name="T22" fmla="*/ 0 w 33"/>
                  <a:gd name="T23" fmla="*/ 17 h 56"/>
                  <a:gd name="T24" fmla="*/ 3 w 33"/>
                  <a:gd name="T25" fmla="*/ 20 h 56"/>
                  <a:gd name="T26" fmla="*/ 5 w 33"/>
                  <a:gd name="T27" fmla="*/ 26 h 56"/>
                  <a:gd name="T28" fmla="*/ 1 w 33"/>
                  <a:gd name="T29" fmla="*/ 30 h 56"/>
                  <a:gd name="T30" fmla="*/ 11 w 33"/>
                  <a:gd name="T31" fmla="*/ 32 h 56"/>
                  <a:gd name="T32" fmla="*/ 13 w 33"/>
                  <a:gd name="T33" fmla="*/ 56 h 56"/>
                  <a:gd name="T34" fmla="*/ 32 w 33"/>
                  <a:gd name="T35" fmla="*/ 56 h 56"/>
                  <a:gd name="T36" fmla="*/ 31 w 33"/>
                  <a:gd name="T37" fmla="*/ 4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56">
                    <a:moveTo>
                      <a:pt x="31" y="40"/>
                    </a:moveTo>
                    <a:cubicBezTo>
                      <a:pt x="30" y="38"/>
                      <a:pt x="30" y="36"/>
                      <a:pt x="25" y="34"/>
                    </a:cubicBezTo>
                    <a:cubicBezTo>
                      <a:pt x="19" y="32"/>
                      <a:pt x="18" y="31"/>
                      <a:pt x="18" y="31"/>
                    </a:cubicBezTo>
                    <a:cubicBezTo>
                      <a:pt x="18" y="26"/>
                      <a:pt x="18" y="26"/>
                      <a:pt x="18" y="26"/>
                    </a:cubicBezTo>
                    <a:cubicBezTo>
                      <a:pt x="18" y="26"/>
                      <a:pt x="20" y="25"/>
                      <a:pt x="21" y="20"/>
                    </a:cubicBezTo>
                    <a:cubicBezTo>
                      <a:pt x="22" y="21"/>
                      <a:pt x="23" y="18"/>
                      <a:pt x="23" y="17"/>
                    </a:cubicBezTo>
                    <a:cubicBezTo>
                      <a:pt x="23" y="16"/>
                      <a:pt x="23" y="13"/>
                      <a:pt x="22" y="13"/>
                    </a:cubicBezTo>
                    <a:cubicBezTo>
                      <a:pt x="22" y="11"/>
                      <a:pt x="22" y="9"/>
                      <a:pt x="22" y="8"/>
                    </a:cubicBezTo>
                    <a:cubicBezTo>
                      <a:pt x="22" y="4"/>
                      <a:pt x="18" y="0"/>
                      <a:pt x="12" y="0"/>
                    </a:cubicBezTo>
                    <a:cubicBezTo>
                      <a:pt x="6" y="0"/>
                      <a:pt x="2" y="4"/>
                      <a:pt x="1" y="8"/>
                    </a:cubicBezTo>
                    <a:cubicBezTo>
                      <a:pt x="1" y="9"/>
                      <a:pt x="1" y="11"/>
                      <a:pt x="2" y="13"/>
                    </a:cubicBezTo>
                    <a:cubicBezTo>
                      <a:pt x="0" y="13"/>
                      <a:pt x="0" y="16"/>
                      <a:pt x="0" y="17"/>
                    </a:cubicBezTo>
                    <a:cubicBezTo>
                      <a:pt x="0" y="18"/>
                      <a:pt x="1" y="21"/>
                      <a:pt x="3" y="20"/>
                    </a:cubicBezTo>
                    <a:cubicBezTo>
                      <a:pt x="3" y="25"/>
                      <a:pt x="5" y="26"/>
                      <a:pt x="5" y="26"/>
                    </a:cubicBezTo>
                    <a:cubicBezTo>
                      <a:pt x="1" y="30"/>
                      <a:pt x="1" y="30"/>
                      <a:pt x="1" y="30"/>
                    </a:cubicBezTo>
                    <a:cubicBezTo>
                      <a:pt x="3" y="31"/>
                      <a:pt x="9" y="30"/>
                      <a:pt x="11" y="32"/>
                    </a:cubicBezTo>
                    <a:cubicBezTo>
                      <a:pt x="12" y="34"/>
                      <a:pt x="14" y="37"/>
                      <a:pt x="13" y="56"/>
                    </a:cubicBezTo>
                    <a:cubicBezTo>
                      <a:pt x="32" y="56"/>
                      <a:pt x="32" y="56"/>
                      <a:pt x="32" y="56"/>
                    </a:cubicBezTo>
                    <a:cubicBezTo>
                      <a:pt x="32" y="56"/>
                      <a:pt x="33" y="42"/>
                      <a:pt x="31" y="4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NZ" dirty="0">
                  <a:solidFill>
                    <a:prstClr val="black"/>
                  </a:solidFill>
                </a:endParaRPr>
              </a:p>
            </p:txBody>
          </p:sp>
          <p:sp>
            <p:nvSpPr>
              <p:cNvPr id="319" name="Freeform 494"/>
              <p:cNvSpPr>
                <a:spLocks/>
              </p:cNvSpPr>
              <p:nvPr/>
            </p:nvSpPr>
            <p:spPr bwMode="auto">
              <a:xfrm>
                <a:off x="6030622" y="2054865"/>
                <a:ext cx="216701" cy="237770"/>
              </a:xfrm>
              <a:custGeom>
                <a:avLst/>
                <a:gdLst>
                  <a:gd name="T0" fmla="*/ 57 w 58"/>
                  <a:gd name="T1" fmla="*/ 46 h 63"/>
                  <a:gd name="T2" fmla="*/ 44 w 58"/>
                  <a:gd name="T3" fmla="*/ 39 h 63"/>
                  <a:gd name="T4" fmla="*/ 36 w 58"/>
                  <a:gd name="T5" fmla="*/ 35 h 63"/>
                  <a:gd name="T6" fmla="*/ 36 w 58"/>
                  <a:gd name="T7" fmla="*/ 30 h 63"/>
                  <a:gd name="T8" fmla="*/ 39 w 58"/>
                  <a:gd name="T9" fmla="*/ 23 h 63"/>
                  <a:gd name="T10" fmla="*/ 42 w 58"/>
                  <a:gd name="T11" fmla="*/ 20 h 63"/>
                  <a:gd name="T12" fmla="*/ 40 w 58"/>
                  <a:gd name="T13" fmla="*/ 16 h 63"/>
                  <a:gd name="T14" fmla="*/ 41 w 58"/>
                  <a:gd name="T15" fmla="*/ 9 h 63"/>
                  <a:gd name="T16" fmla="*/ 29 w 58"/>
                  <a:gd name="T17" fmla="*/ 0 h 63"/>
                  <a:gd name="T18" fmla="*/ 18 w 58"/>
                  <a:gd name="T19" fmla="*/ 9 h 63"/>
                  <a:gd name="T20" fmla="*/ 18 w 58"/>
                  <a:gd name="T21" fmla="*/ 16 h 63"/>
                  <a:gd name="T22" fmla="*/ 16 w 58"/>
                  <a:gd name="T23" fmla="*/ 20 h 63"/>
                  <a:gd name="T24" fmla="*/ 19 w 58"/>
                  <a:gd name="T25" fmla="*/ 23 h 63"/>
                  <a:gd name="T26" fmla="*/ 22 w 58"/>
                  <a:gd name="T27" fmla="*/ 30 h 63"/>
                  <a:gd name="T28" fmla="*/ 22 w 58"/>
                  <a:gd name="T29" fmla="*/ 35 h 63"/>
                  <a:gd name="T30" fmla="*/ 15 w 58"/>
                  <a:gd name="T31" fmla="*/ 39 h 63"/>
                  <a:gd name="T32" fmla="*/ 1 w 58"/>
                  <a:gd name="T33" fmla="*/ 46 h 63"/>
                  <a:gd name="T34" fmla="*/ 0 w 58"/>
                  <a:gd name="T35" fmla="*/ 63 h 63"/>
                  <a:gd name="T36" fmla="*/ 29 w 58"/>
                  <a:gd name="T37" fmla="*/ 63 h 63"/>
                  <a:gd name="T38" fmla="*/ 58 w 58"/>
                  <a:gd name="T39" fmla="*/ 63 h 63"/>
                  <a:gd name="T40" fmla="*/ 57 w 58"/>
                  <a:gd name="T41" fmla="*/ 4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63">
                    <a:moveTo>
                      <a:pt x="57" y="46"/>
                    </a:moveTo>
                    <a:cubicBezTo>
                      <a:pt x="55" y="43"/>
                      <a:pt x="49" y="41"/>
                      <a:pt x="44" y="39"/>
                    </a:cubicBezTo>
                    <a:cubicBezTo>
                      <a:pt x="38" y="36"/>
                      <a:pt x="36" y="35"/>
                      <a:pt x="36" y="35"/>
                    </a:cubicBezTo>
                    <a:cubicBezTo>
                      <a:pt x="36" y="30"/>
                      <a:pt x="36" y="30"/>
                      <a:pt x="36" y="30"/>
                    </a:cubicBezTo>
                    <a:cubicBezTo>
                      <a:pt x="36" y="30"/>
                      <a:pt x="39" y="28"/>
                      <a:pt x="39" y="23"/>
                    </a:cubicBezTo>
                    <a:cubicBezTo>
                      <a:pt x="41" y="23"/>
                      <a:pt x="42" y="21"/>
                      <a:pt x="42" y="20"/>
                    </a:cubicBezTo>
                    <a:cubicBezTo>
                      <a:pt x="42" y="19"/>
                      <a:pt x="42" y="15"/>
                      <a:pt x="40" y="16"/>
                    </a:cubicBezTo>
                    <a:cubicBezTo>
                      <a:pt x="41" y="13"/>
                      <a:pt x="41" y="11"/>
                      <a:pt x="41" y="9"/>
                    </a:cubicBezTo>
                    <a:cubicBezTo>
                      <a:pt x="40" y="5"/>
                      <a:pt x="36" y="0"/>
                      <a:pt x="29" y="0"/>
                    </a:cubicBezTo>
                    <a:cubicBezTo>
                      <a:pt x="22" y="0"/>
                      <a:pt x="18" y="5"/>
                      <a:pt x="18" y="9"/>
                    </a:cubicBezTo>
                    <a:cubicBezTo>
                      <a:pt x="17" y="11"/>
                      <a:pt x="18" y="13"/>
                      <a:pt x="18" y="16"/>
                    </a:cubicBezTo>
                    <a:cubicBezTo>
                      <a:pt x="16" y="15"/>
                      <a:pt x="16" y="19"/>
                      <a:pt x="16" y="20"/>
                    </a:cubicBezTo>
                    <a:cubicBezTo>
                      <a:pt x="16" y="21"/>
                      <a:pt x="18" y="23"/>
                      <a:pt x="19" y="23"/>
                    </a:cubicBezTo>
                    <a:cubicBezTo>
                      <a:pt x="20" y="28"/>
                      <a:pt x="22" y="30"/>
                      <a:pt x="22" y="30"/>
                    </a:cubicBezTo>
                    <a:cubicBezTo>
                      <a:pt x="22" y="35"/>
                      <a:pt x="22" y="35"/>
                      <a:pt x="22" y="35"/>
                    </a:cubicBezTo>
                    <a:cubicBezTo>
                      <a:pt x="22" y="35"/>
                      <a:pt x="20" y="36"/>
                      <a:pt x="15" y="39"/>
                    </a:cubicBezTo>
                    <a:cubicBezTo>
                      <a:pt x="9" y="41"/>
                      <a:pt x="3" y="43"/>
                      <a:pt x="1" y="46"/>
                    </a:cubicBezTo>
                    <a:cubicBezTo>
                      <a:pt x="0" y="48"/>
                      <a:pt x="0" y="63"/>
                      <a:pt x="0" y="63"/>
                    </a:cubicBezTo>
                    <a:cubicBezTo>
                      <a:pt x="29" y="63"/>
                      <a:pt x="29" y="63"/>
                      <a:pt x="29" y="63"/>
                    </a:cubicBezTo>
                    <a:cubicBezTo>
                      <a:pt x="58" y="63"/>
                      <a:pt x="58" y="63"/>
                      <a:pt x="58" y="63"/>
                    </a:cubicBezTo>
                    <a:cubicBezTo>
                      <a:pt x="58" y="63"/>
                      <a:pt x="58" y="48"/>
                      <a:pt x="57" y="46"/>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NZ" dirty="0">
                  <a:solidFill>
                    <a:prstClr val="black"/>
                  </a:solidFill>
                </a:endParaRPr>
              </a:p>
            </p:txBody>
          </p:sp>
        </p:grpSp>
      </p:grpSp>
      <p:grpSp>
        <p:nvGrpSpPr>
          <p:cNvPr id="320" name="Group 319"/>
          <p:cNvGrpSpPr/>
          <p:nvPr/>
        </p:nvGrpSpPr>
        <p:grpSpPr>
          <a:xfrm>
            <a:off x="5905563" y="4142225"/>
            <a:ext cx="687600" cy="688696"/>
            <a:chOff x="1171575" y="4246563"/>
            <a:chExt cx="1151277" cy="1171575"/>
          </a:xfrm>
        </p:grpSpPr>
        <p:sp>
          <p:nvSpPr>
            <p:cNvPr id="321" name="Oval 22"/>
            <p:cNvSpPr>
              <a:spLocks noChangeArrowheads="1"/>
            </p:cNvSpPr>
            <p:nvPr/>
          </p:nvSpPr>
          <p:spPr bwMode="auto">
            <a:xfrm>
              <a:off x="1171575" y="4246563"/>
              <a:ext cx="1151277" cy="1171575"/>
            </a:xfrm>
            <a:prstGeom prst="ellipse">
              <a:avLst/>
            </a:prstGeom>
            <a:solidFill>
              <a:srgbClr val="2D5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solidFill>
                  <a:prstClr val="black"/>
                </a:solidFill>
              </a:endParaRPr>
            </a:p>
          </p:txBody>
        </p:sp>
        <p:sp>
          <p:nvSpPr>
            <p:cNvPr id="322" name="Freeform 46"/>
            <p:cNvSpPr>
              <a:spLocks noEditPoints="1"/>
            </p:cNvSpPr>
            <p:nvPr/>
          </p:nvSpPr>
          <p:spPr bwMode="auto">
            <a:xfrm>
              <a:off x="1403350" y="4802188"/>
              <a:ext cx="293688" cy="322263"/>
            </a:xfrm>
            <a:custGeom>
              <a:avLst/>
              <a:gdLst>
                <a:gd name="T0" fmla="*/ 0 w 78"/>
                <a:gd name="T1" fmla="*/ 47 h 86"/>
                <a:gd name="T2" fmla="*/ 39 w 78"/>
                <a:gd name="T3" fmla="*/ 86 h 86"/>
                <a:gd name="T4" fmla="*/ 78 w 78"/>
                <a:gd name="T5" fmla="*/ 47 h 86"/>
                <a:gd name="T6" fmla="*/ 39 w 78"/>
                <a:gd name="T7" fmla="*/ 0 h 86"/>
                <a:gd name="T8" fmla="*/ 0 w 78"/>
                <a:gd name="T9" fmla="*/ 47 h 86"/>
                <a:gd name="T10" fmla="*/ 10 w 78"/>
                <a:gd name="T11" fmla="*/ 47 h 86"/>
                <a:gd name="T12" fmla="*/ 39 w 78"/>
                <a:gd name="T13" fmla="*/ 12 h 86"/>
                <a:gd name="T14" fmla="*/ 68 w 78"/>
                <a:gd name="T15" fmla="*/ 47 h 86"/>
                <a:gd name="T16" fmla="*/ 10 w 78"/>
                <a:gd name="T17" fmla="*/ 4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86">
                  <a:moveTo>
                    <a:pt x="0" y="47"/>
                  </a:moveTo>
                  <a:cubicBezTo>
                    <a:pt x="0" y="68"/>
                    <a:pt x="18" y="86"/>
                    <a:pt x="39" y="86"/>
                  </a:cubicBezTo>
                  <a:cubicBezTo>
                    <a:pt x="61" y="86"/>
                    <a:pt x="78" y="68"/>
                    <a:pt x="78" y="47"/>
                  </a:cubicBezTo>
                  <a:cubicBezTo>
                    <a:pt x="39" y="0"/>
                    <a:pt x="39" y="0"/>
                    <a:pt x="39" y="0"/>
                  </a:cubicBezTo>
                  <a:lnTo>
                    <a:pt x="0" y="47"/>
                  </a:lnTo>
                  <a:close/>
                  <a:moveTo>
                    <a:pt x="10" y="47"/>
                  </a:moveTo>
                  <a:cubicBezTo>
                    <a:pt x="39" y="12"/>
                    <a:pt x="39" y="12"/>
                    <a:pt x="39" y="12"/>
                  </a:cubicBezTo>
                  <a:cubicBezTo>
                    <a:pt x="68" y="47"/>
                    <a:pt x="68" y="47"/>
                    <a:pt x="68" y="47"/>
                  </a:cubicBezTo>
                  <a:lnTo>
                    <a:pt x="10"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solidFill>
                  <a:prstClr val="black"/>
                </a:solidFill>
              </a:endParaRPr>
            </a:p>
          </p:txBody>
        </p:sp>
        <p:sp>
          <p:nvSpPr>
            <p:cNvPr id="323" name="Freeform 47"/>
            <p:cNvSpPr>
              <a:spLocks noEditPoints="1"/>
            </p:cNvSpPr>
            <p:nvPr/>
          </p:nvSpPr>
          <p:spPr bwMode="auto">
            <a:xfrm>
              <a:off x="1787525" y="4733925"/>
              <a:ext cx="292100" cy="323850"/>
            </a:xfrm>
            <a:custGeom>
              <a:avLst/>
              <a:gdLst>
                <a:gd name="T0" fmla="*/ 39 w 78"/>
                <a:gd name="T1" fmla="*/ 0 h 86"/>
                <a:gd name="T2" fmla="*/ 0 w 78"/>
                <a:gd name="T3" fmla="*/ 47 h 86"/>
                <a:gd name="T4" fmla="*/ 39 w 78"/>
                <a:gd name="T5" fmla="*/ 86 h 86"/>
                <a:gd name="T6" fmla="*/ 78 w 78"/>
                <a:gd name="T7" fmla="*/ 47 h 86"/>
                <a:gd name="T8" fmla="*/ 39 w 78"/>
                <a:gd name="T9" fmla="*/ 0 h 86"/>
                <a:gd name="T10" fmla="*/ 10 w 78"/>
                <a:gd name="T11" fmla="*/ 47 h 86"/>
                <a:gd name="T12" fmla="*/ 39 w 78"/>
                <a:gd name="T13" fmla="*/ 12 h 86"/>
                <a:gd name="T14" fmla="*/ 67 w 78"/>
                <a:gd name="T15" fmla="*/ 47 h 86"/>
                <a:gd name="T16" fmla="*/ 10 w 78"/>
                <a:gd name="T17" fmla="*/ 4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86">
                  <a:moveTo>
                    <a:pt x="39" y="0"/>
                  </a:moveTo>
                  <a:cubicBezTo>
                    <a:pt x="0" y="47"/>
                    <a:pt x="0" y="47"/>
                    <a:pt x="0" y="47"/>
                  </a:cubicBezTo>
                  <a:cubicBezTo>
                    <a:pt x="0" y="68"/>
                    <a:pt x="17" y="86"/>
                    <a:pt x="39" y="86"/>
                  </a:cubicBezTo>
                  <a:cubicBezTo>
                    <a:pt x="60" y="86"/>
                    <a:pt x="78" y="68"/>
                    <a:pt x="78" y="47"/>
                  </a:cubicBezTo>
                  <a:lnTo>
                    <a:pt x="39" y="0"/>
                  </a:lnTo>
                  <a:close/>
                  <a:moveTo>
                    <a:pt x="10" y="47"/>
                  </a:moveTo>
                  <a:cubicBezTo>
                    <a:pt x="39" y="12"/>
                    <a:pt x="39" y="12"/>
                    <a:pt x="39" y="12"/>
                  </a:cubicBezTo>
                  <a:cubicBezTo>
                    <a:pt x="67" y="47"/>
                    <a:pt x="67" y="47"/>
                    <a:pt x="67" y="47"/>
                  </a:cubicBezTo>
                  <a:lnTo>
                    <a:pt x="10"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solidFill>
                  <a:prstClr val="black"/>
                </a:solidFill>
              </a:endParaRPr>
            </a:p>
          </p:txBody>
        </p:sp>
        <p:sp>
          <p:nvSpPr>
            <p:cNvPr id="324" name="Freeform 48"/>
            <p:cNvSpPr>
              <a:spLocks noEditPoints="1"/>
            </p:cNvSpPr>
            <p:nvPr/>
          </p:nvSpPr>
          <p:spPr bwMode="auto">
            <a:xfrm>
              <a:off x="1520825" y="4467225"/>
              <a:ext cx="438150" cy="319088"/>
            </a:xfrm>
            <a:custGeom>
              <a:avLst/>
              <a:gdLst>
                <a:gd name="T0" fmla="*/ 117 w 117"/>
                <a:gd name="T1" fmla="*/ 50 h 85"/>
                <a:gd name="T2" fmla="*/ 63 w 117"/>
                <a:gd name="T3" fmla="*/ 46 h 85"/>
                <a:gd name="T4" fmla="*/ 63 w 117"/>
                <a:gd name="T5" fmla="*/ 22 h 85"/>
                <a:gd name="T6" fmla="*/ 71 w 117"/>
                <a:gd name="T7" fmla="*/ 11 h 85"/>
                <a:gd name="T8" fmla="*/ 59 w 117"/>
                <a:gd name="T9" fmla="*/ 0 h 85"/>
                <a:gd name="T10" fmla="*/ 47 w 117"/>
                <a:gd name="T11" fmla="*/ 11 h 85"/>
                <a:gd name="T12" fmla="*/ 55 w 117"/>
                <a:gd name="T13" fmla="*/ 22 h 85"/>
                <a:gd name="T14" fmla="*/ 55 w 117"/>
                <a:gd name="T15" fmla="*/ 48 h 85"/>
                <a:gd name="T16" fmla="*/ 0 w 117"/>
                <a:gd name="T17" fmla="*/ 70 h 85"/>
                <a:gd name="T18" fmla="*/ 0 w 117"/>
                <a:gd name="T19" fmla="*/ 85 h 85"/>
                <a:gd name="T20" fmla="*/ 55 w 117"/>
                <a:gd name="T21" fmla="*/ 76 h 85"/>
                <a:gd name="T22" fmla="*/ 55 w 117"/>
                <a:gd name="T23" fmla="*/ 85 h 85"/>
                <a:gd name="T24" fmla="*/ 63 w 117"/>
                <a:gd name="T25" fmla="*/ 85 h 85"/>
                <a:gd name="T26" fmla="*/ 63 w 117"/>
                <a:gd name="T27" fmla="*/ 75 h 85"/>
                <a:gd name="T28" fmla="*/ 117 w 117"/>
                <a:gd name="T29" fmla="*/ 65 h 85"/>
                <a:gd name="T30" fmla="*/ 117 w 117"/>
                <a:gd name="T31" fmla="*/ 50 h 85"/>
                <a:gd name="T32" fmla="*/ 59 w 117"/>
                <a:gd name="T33" fmla="*/ 15 h 85"/>
                <a:gd name="T34" fmla="*/ 55 w 117"/>
                <a:gd name="T35" fmla="*/ 11 h 85"/>
                <a:gd name="T36" fmla="*/ 59 w 117"/>
                <a:gd name="T37" fmla="*/ 7 h 85"/>
                <a:gd name="T38" fmla="*/ 63 w 117"/>
                <a:gd name="T39" fmla="*/ 11 h 85"/>
                <a:gd name="T40" fmla="*/ 59 w 117"/>
                <a:gd name="T41" fmla="*/ 1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85">
                  <a:moveTo>
                    <a:pt x="117" y="50"/>
                  </a:moveTo>
                  <a:cubicBezTo>
                    <a:pt x="63" y="46"/>
                    <a:pt x="63" y="46"/>
                    <a:pt x="63" y="46"/>
                  </a:cubicBezTo>
                  <a:cubicBezTo>
                    <a:pt x="63" y="22"/>
                    <a:pt x="63" y="22"/>
                    <a:pt x="63" y="22"/>
                  </a:cubicBezTo>
                  <a:cubicBezTo>
                    <a:pt x="67" y="21"/>
                    <a:pt x="71" y="16"/>
                    <a:pt x="71" y="11"/>
                  </a:cubicBezTo>
                  <a:cubicBezTo>
                    <a:pt x="71" y="5"/>
                    <a:pt x="65" y="0"/>
                    <a:pt x="59" y="0"/>
                  </a:cubicBezTo>
                  <a:cubicBezTo>
                    <a:pt x="52" y="0"/>
                    <a:pt x="47" y="5"/>
                    <a:pt x="47" y="11"/>
                  </a:cubicBezTo>
                  <a:cubicBezTo>
                    <a:pt x="47" y="16"/>
                    <a:pt x="50" y="21"/>
                    <a:pt x="55" y="22"/>
                  </a:cubicBezTo>
                  <a:cubicBezTo>
                    <a:pt x="55" y="48"/>
                    <a:pt x="55" y="48"/>
                    <a:pt x="55" y="48"/>
                  </a:cubicBezTo>
                  <a:cubicBezTo>
                    <a:pt x="0" y="70"/>
                    <a:pt x="0" y="70"/>
                    <a:pt x="0" y="70"/>
                  </a:cubicBezTo>
                  <a:cubicBezTo>
                    <a:pt x="0" y="85"/>
                    <a:pt x="0" y="85"/>
                    <a:pt x="0" y="85"/>
                  </a:cubicBezTo>
                  <a:cubicBezTo>
                    <a:pt x="55" y="76"/>
                    <a:pt x="55" y="76"/>
                    <a:pt x="55" y="76"/>
                  </a:cubicBezTo>
                  <a:cubicBezTo>
                    <a:pt x="55" y="85"/>
                    <a:pt x="55" y="85"/>
                    <a:pt x="55" y="85"/>
                  </a:cubicBezTo>
                  <a:cubicBezTo>
                    <a:pt x="63" y="85"/>
                    <a:pt x="63" y="85"/>
                    <a:pt x="63" y="85"/>
                  </a:cubicBezTo>
                  <a:cubicBezTo>
                    <a:pt x="63" y="75"/>
                    <a:pt x="63" y="75"/>
                    <a:pt x="63" y="75"/>
                  </a:cubicBezTo>
                  <a:cubicBezTo>
                    <a:pt x="117" y="65"/>
                    <a:pt x="117" y="65"/>
                    <a:pt x="117" y="65"/>
                  </a:cubicBezTo>
                  <a:lnTo>
                    <a:pt x="117" y="50"/>
                  </a:lnTo>
                  <a:close/>
                  <a:moveTo>
                    <a:pt x="59" y="15"/>
                  </a:moveTo>
                  <a:cubicBezTo>
                    <a:pt x="57" y="15"/>
                    <a:pt x="55" y="14"/>
                    <a:pt x="55" y="11"/>
                  </a:cubicBezTo>
                  <a:cubicBezTo>
                    <a:pt x="55" y="9"/>
                    <a:pt x="57" y="7"/>
                    <a:pt x="59" y="7"/>
                  </a:cubicBezTo>
                  <a:cubicBezTo>
                    <a:pt x="61" y="7"/>
                    <a:pt x="63" y="9"/>
                    <a:pt x="63" y="11"/>
                  </a:cubicBezTo>
                  <a:cubicBezTo>
                    <a:pt x="63" y="14"/>
                    <a:pt x="61" y="15"/>
                    <a:pt x="59"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solidFill>
                  <a:prstClr val="black"/>
                </a:solidFill>
              </a:endParaRPr>
            </a:p>
          </p:txBody>
        </p:sp>
      </p:grpSp>
      <p:grpSp>
        <p:nvGrpSpPr>
          <p:cNvPr id="331" name="Group 330"/>
          <p:cNvGrpSpPr/>
          <p:nvPr/>
        </p:nvGrpSpPr>
        <p:grpSpPr>
          <a:xfrm>
            <a:off x="7048049" y="1834621"/>
            <a:ext cx="1930493" cy="1361434"/>
            <a:chOff x="7162800" y="229473"/>
            <a:chExt cx="1253953" cy="774700"/>
          </a:xfrm>
          <a:solidFill>
            <a:schemeClr val="accent1"/>
          </a:solidFill>
        </p:grpSpPr>
        <p:grpSp>
          <p:nvGrpSpPr>
            <p:cNvPr id="332" name="Group 331"/>
            <p:cNvGrpSpPr>
              <a:grpSpLocks noChangeAspect="1"/>
            </p:cNvGrpSpPr>
            <p:nvPr/>
          </p:nvGrpSpPr>
          <p:grpSpPr>
            <a:xfrm>
              <a:off x="7162800" y="849233"/>
              <a:ext cx="52720" cy="154940"/>
              <a:chOff x="1072807" y="1408226"/>
              <a:chExt cx="364954" cy="930305"/>
            </a:xfrm>
            <a:grpFill/>
          </p:grpSpPr>
          <p:sp>
            <p:nvSpPr>
              <p:cNvPr id="630"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31"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33" name="Group 332"/>
            <p:cNvGrpSpPr>
              <a:grpSpLocks noChangeAspect="1"/>
            </p:cNvGrpSpPr>
            <p:nvPr/>
          </p:nvGrpSpPr>
          <p:grpSpPr>
            <a:xfrm>
              <a:off x="7226023" y="849233"/>
              <a:ext cx="52720" cy="154940"/>
              <a:chOff x="1072807" y="1408226"/>
              <a:chExt cx="364954" cy="930305"/>
            </a:xfrm>
            <a:grpFill/>
          </p:grpSpPr>
          <p:sp>
            <p:nvSpPr>
              <p:cNvPr id="628"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29"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34" name="Group 333"/>
            <p:cNvGrpSpPr>
              <a:grpSpLocks noChangeAspect="1"/>
            </p:cNvGrpSpPr>
            <p:nvPr/>
          </p:nvGrpSpPr>
          <p:grpSpPr>
            <a:xfrm>
              <a:off x="7289246" y="849233"/>
              <a:ext cx="52720" cy="154940"/>
              <a:chOff x="1072807" y="1408226"/>
              <a:chExt cx="364954" cy="930305"/>
            </a:xfrm>
            <a:grpFill/>
          </p:grpSpPr>
          <p:sp>
            <p:nvSpPr>
              <p:cNvPr id="626"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27"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35" name="Group 334"/>
            <p:cNvGrpSpPr>
              <a:grpSpLocks noChangeAspect="1"/>
            </p:cNvGrpSpPr>
            <p:nvPr/>
          </p:nvGrpSpPr>
          <p:grpSpPr>
            <a:xfrm>
              <a:off x="7352469" y="849233"/>
              <a:ext cx="52720" cy="154940"/>
              <a:chOff x="1072807" y="1408226"/>
              <a:chExt cx="364954" cy="930305"/>
            </a:xfrm>
            <a:grpFill/>
          </p:grpSpPr>
          <p:sp>
            <p:nvSpPr>
              <p:cNvPr id="624"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25"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36" name="Group 335"/>
            <p:cNvGrpSpPr>
              <a:grpSpLocks noChangeAspect="1"/>
            </p:cNvGrpSpPr>
            <p:nvPr/>
          </p:nvGrpSpPr>
          <p:grpSpPr>
            <a:xfrm>
              <a:off x="7415692" y="849233"/>
              <a:ext cx="52720" cy="154940"/>
              <a:chOff x="1072807" y="1408226"/>
              <a:chExt cx="364954" cy="930305"/>
            </a:xfrm>
            <a:grpFill/>
          </p:grpSpPr>
          <p:sp>
            <p:nvSpPr>
              <p:cNvPr id="622"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23"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37" name="Group 336"/>
            <p:cNvGrpSpPr>
              <a:grpSpLocks noChangeAspect="1"/>
            </p:cNvGrpSpPr>
            <p:nvPr/>
          </p:nvGrpSpPr>
          <p:grpSpPr>
            <a:xfrm>
              <a:off x="7478915" y="849233"/>
              <a:ext cx="52720" cy="154940"/>
              <a:chOff x="1072807" y="1408226"/>
              <a:chExt cx="364954" cy="930305"/>
            </a:xfrm>
            <a:grpFill/>
          </p:grpSpPr>
          <p:sp>
            <p:nvSpPr>
              <p:cNvPr id="620"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21"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38" name="Group 337"/>
            <p:cNvGrpSpPr>
              <a:grpSpLocks noChangeAspect="1"/>
            </p:cNvGrpSpPr>
            <p:nvPr/>
          </p:nvGrpSpPr>
          <p:grpSpPr>
            <a:xfrm>
              <a:off x="7542138" y="849233"/>
              <a:ext cx="52720" cy="154940"/>
              <a:chOff x="1072807" y="1408226"/>
              <a:chExt cx="364954" cy="930305"/>
            </a:xfrm>
            <a:grpFill/>
          </p:grpSpPr>
          <p:sp>
            <p:nvSpPr>
              <p:cNvPr id="618"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19"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39" name="Group 338"/>
            <p:cNvGrpSpPr>
              <a:grpSpLocks noChangeAspect="1"/>
            </p:cNvGrpSpPr>
            <p:nvPr/>
          </p:nvGrpSpPr>
          <p:grpSpPr>
            <a:xfrm>
              <a:off x="7605361" y="849233"/>
              <a:ext cx="52720" cy="154940"/>
              <a:chOff x="1072807" y="1408226"/>
              <a:chExt cx="364954" cy="930305"/>
            </a:xfrm>
            <a:grpFill/>
          </p:grpSpPr>
          <p:sp>
            <p:nvSpPr>
              <p:cNvPr id="616"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17"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40" name="Group 339"/>
            <p:cNvGrpSpPr>
              <a:grpSpLocks noChangeAspect="1"/>
            </p:cNvGrpSpPr>
            <p:nvPr/>
          </p:nvGrpSpPr>
          <p:grpSpPr>
            <a:xfrm>
              <a:off x="7668584" y="849233"/>
              <a:ext cx="52720" cy="154940"/>
              <a:chOff x="1072807" y="1408226"/>
              <a:chExt cx="364954" cy="930305"/>
            </a:xfrm>
            <a:grpFill/>
          </p:grpSpPr>
          <p:sp>
            <p:nvSpPr>
              <p:cNvPr id="614"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15"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41" name="Group 340"/>
            <p:cNvGrpSpPr>
              <a:grpSpLocks noChangeAspect="1"/>
            </p:cNvGrpSpPr>
            <p:nvPr/>
          </p:nvGrpSpPr>
          <p:grpSpPr>
            <a:xfrm>
              <a:off x="7731807" y="849233"/>
              <a:ext cx="52720" cy="154940"/>
              <a:chOff x="1072807" y="1408226"/>
              <a:chExt cx="364954" cy="930305"/>
            </a:xfrm>
            <a:grpFill/>
          </p:grpSpPr>
          <p:sp>
            <p:nvSpPr>
              <p:cNvPr id="612"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13"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42" name="Group 341"/>
            <p:cNvGrpSpPr>
              <a:grpSpLocks noChangeAspect="1"/>
            </p:cNvGrpSpPr>
            <p:nvPr/>
          </p:nvGrpSpPr>
          <p:grpSpPr>
            <a:xfrm>
              <a:off x="7795030" y="849233"/>
              <a:ext cx="52720" cy="154940"/>
              <a:chOff x="1072807" y="1408226"/>
              <a:chExt cx="364954" cy="930305"/>
            </a:xfrm>
            <a:grpFill/>
          </p:grpSpPr>
          <p:sp>
            <p:nvSpPr>
              <p:cNvPr id="610"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11"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43" name="Group 342"/>
            <p:cNvGrpSpPr>
              <a:grpSpLocks noChangeAspect="1"/>
            </p:cNvGrpSpPr>
            <p:nvPr/>
          </p:nvGrpSpPr>
          <p:grpSpPr>
            <a:xfrm>
              <a:off x="7858253" y="849233"/>
              <a:ext cx="52720" cy="154940"/>
              <a:chOff x="1072807" y="1408226"/>
              <a:chExt cx="364954" cy="930305"/>
            </a:xfrm>
            <a:grpFill/>
          </p:grpSpPr>
          <p:sp>
            <p:nvSpPr>
              <p:cNvPr id="608"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09"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44" name="Group 343"/>
            <p:cNvGrpSpPr>
              <a:grpSpLocks noChangeAspect="1"/>
            </p:cNvGrpSpPr>
            <p:nvPr/>
          </p:nvGrpSpPr>
          <p:grpSpPr>
            <a:xfrm>
              <a:off x="7921476" y="849233"/>
              <a:ext cx="52720" cy="154940"/>
              <a:chOff x="1072807" y="1408226"/>
              <a:chExt cx="364954" cy="930305"/>
            </a:xfrm>
            <a:grpFill/>
          </p:grpSpPr>
          <p:sp>
            <p:nvSpPr>
              <p:cNvPr id="606"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07"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45" name="Group 344"/>
            <p:cNvGrpSpPr>
              <a:grpSpLocks noChangeAspect="1"/>
            </p:cNvGrpSpPr>
            <p:nvPr/>
          </p:nvGrpSpPr>
          <p:grpSpPr>
            <a:xfrm>
              <a:off x="7984699" y="849233"/>
              <a:ext cx="52720" cy="154940"/>
              <a:chOff x="1072807" y="1408226"/>
              <a:chExt cx="364954" cy="930305"/>
            </a:xfrm>
            <a:grpFill/>
          </p:grpSpPr>
          <p:sp>
            <p:nvSpPr>
              <p:cNvPr id="604"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05"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46" name="Group 345"/>
            <p:cNvGrpSpPr>
              <a:grpSpLocks noChangeAspect="1"/>
            </p:cNvGrpSpPr>
            <p:nvPr/>
          </p:nvGrpSpPr>
          <p:grpSpPr>
            <a:xfrm>
              <a:off x="8047922" y="849233"/>
              <a:ext cx="52720" cy="154940"/>
              <a:chOff x="1072807" y="1408226"/>
              <a:chExt cx="364954" cy="930305"/>
            </a:xfrm>
            <a:grpFill/>
          </p:grpSpPr>
          <p:sp>
            <p:nvSpPr>
              <p:cNvPr id="602"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03"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47" name="Group 346"/>
            <p:cNvGrpSpPr>
              <a:grpSpLocks noChangeAspect="1"/>
            </p:cNvGrpSpPr>
            <p:nvPr/>
          </p:nvGrpSpPr>
          <p:grpSpPr>
            <a:xfrm>
              <a:off x="8111145" y="849233"/>
              <a:ext cx="52720" cy="154940"/>
              <a:chOff x="1072807" y="1408226"/>
              <a:chExt cx="364954" cy="930305"/>
            </a:xfrm>
            <a:grpFill/>
          </p:grpSpPr>
          <p:sp>
            <p:nvSpPr>
              <p:cNvPr id="600"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01"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48" name="Group 347"/>
            <p:cNvGrpSpPr>
              <a:grpSpLocks noChangeAspect="1"/>
            </p:cNvGrpSpPr>
            <p:nvPr/>
          </p:nvGrpSpPr>
          <p:grpSpPr>
            <a:xfrm>
              <a:off x="8174368" y="849233"/>
              <a:ext cx="52720" cy="154940"/>
              <a:chOff x="1072807" y="1408226"/>
              <a:chExt cx="364954" cy="930305"/>
            </a:xfrm>
            <a:grpFill/>
          </p:grpSpPr>
          <p:sp>
            <p:nvSpPr>
              <p:cNvPr id="598"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99"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49" name="Group 348"/>
            <p:cNvGrpSpPr>
              <a:grpSpLocks noChangeAspect="1"/>
            </p:cNvGrpSpPr>
            <p:nvPr/>
          </p:nvGrpSpPr>
          <p:grpSpPr>
            <a:xfrm>
              <a:off x="8237591" y="849233"/>
              <a:ext cx="52720" cy="154940"/>
              <a:chOff x="1072807" y="1408226"/>
              <a:chExt cx="364954" cy="930305"/>
            </a:xfrm>
            <a:grpFill/>
          </p:grpSpPr>
          <p:sp>
            <p:nvSpPr>
              <p:cNvPr id="596"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97"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50" name="Group 349"/>
            <p:cNvGrpSpPr>
              <a:grpSpLocks noChangeAspect="1"/>
            </p:cNvGrpSpPr>
            <p:nvPr/>
          </p:nvGrpSpPr>
          <p:grpSpPr>
            <a:xfrm>
              <a:off x="8300814" y="849233"/>
              <a:ext cx="52720" cy="154940"/>
              <a:chOff x="1072807" y="1408226"/>
              <a:chExt cx="364954" cy="930305"/>
            </a:xfrm>
            <a:grpFill/>
          </p:grpSpPr>
          <p:sp>
            <p:nvSpPr>
              <p:cNvPr id="594"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95"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51" name="Group 350"/>
            <p:cNvGrpSpPr>
              <a:grpSpLocks noChangeAspect="1"/>
            </p:cNvGrpSpPr>
            <p:nvPr/>
          </p:nvGrpSpPr>
          <p:grpSpPr>
            <a:xfrm>
              <a:off x="8364033" y="849233"/>
              <a:ext cx="52720" cy="154940"/>
              <a:chOff x="1072807" y="1408226"/>
              <a:chExt cx="364954" cy="930305"/>
            </a:xfrm>
            <a:grpFill/>
          </p:grpSpPr>
          <p:sp>
            <p:nvSpPr>
              <p:cNvPr id="592"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93"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52" name="Group 351"/>
            <p:cNvGrpSpPr>
              <a:grpSpLocks noChangeAspect="1"/>
            </p:cNvGrpSpPr>
            <p:nvPr/>
          </p:nvGrpSpPr>
          <p:grpSpPr>
            <a:xfrm>
              <a:off x="7162800" y="694293"/>
              <a:ext cx="52720" cy="154940"/>
              <a:chOff x="1072807" y="1408226"/>
              <a:chExt cx="364954" cy="930305"/>
            </a:xfrm>
            <a:grpFill/>
          </p:grpSpPr>
          <p:sp>
            <p:nvSpPr>
              <p:cNvPr id="590"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91"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53" name="Group 352"/>
            <p:cNvGrpSpPr>
              <a:grpSpLocks noChangeAspect="1"/>
            </p:cNvGrpSpPr>
            <p:nvPr/>
          </p:nvGrpSpPr>
          <p:grpSpPr>
            <a:xfrm>
              <a:off x="7226023" y="694293"/>
              <a:ext cx="52720" cy="154940"/>
              <a:chOff x="1072807" y="1408226"/>
              <a:chExt cx="364954" cy="930305"/>
            </a:xfrm>
            <a:grpFill/>
          </p:grpSpPr>
          <p:sp>
            <p:nvSpPr>
              <p:cNvPr id="588"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89"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54" name="Group 353"/>
            <p:cNvGrpSpPr>
              <a:grpSpLocks noChangeAspect="1"/>
            </p:cNvGrpSpPr>
            <p:nvPr/>
          </p:nvGrpSpPr>
          <p:grpSpPr>
            <a:xfrm>
              <a:off x="7289246" y="694293"/>
              <a:ext cx="52720" cy="154940"/>
              <a:chOff x="1072807" y="1408226"/>
              <a:chExt cx="364954" cy="930305"/>
            </a:xfrm>
            <a:grpFill/>
          </p:grpSpPr>
          <p:sp>
            <p:nvSpPr>
              <p:cNvPr id="586"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87"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55" name="Group 354"/>
            <p:cNvGrpSpPr>
              <a:grpSpLocks noChangeAspect="1"/>
            </p:cNvGrpSpPr>
            <p:nvPr/>
          </p:nvGrpSpPr>
          <p:grpSpPr>
            <a:xfrm>
              <a:off x="7352469" y="694293"/>
              <a:ext cx="52720" cy="154940"/>
              <a:chOff x="1072807" y="1408226"/>
              <a:chExt cx="364954" cy="930305"/>
            </a:xfrm>
            <a:grpFill/>
          </p:grpSpPr>
          <p:sp>
            <p:nvSpPr>
              <p:cNvPr id="584"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85"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56" name="Group 355"/>
            <p:cNvGrpSpPr>
              <a:grpSpLocks noChangeAspect="1"/>
            </p:cNvGrpSpPr>
            <p:nvPr/>
          </p:nvGrpSpPr>
          <p:grpSpPr>
            <a:xfrm>
              <a:off x="7415692" y="694293"/>
              <a:ext cx="52720" cy="154940"/>
              <a:chOff x="1072807" y="1408226"/>
              <a:chExt cx="364954" cy="930305"/>
            </a:xfrm>
            <a:grpFill/>
          </p:grpSpPr>
          <p:sp>
            <p:nvSpPr>
              <p:cNvPr id="582"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83"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57" name="Group 356"/>
            <p:cNvGrpSpPr>
              <a:grpSpLocks noChangeAspect="1"/>
            </p:cNvGrpSpPr>
            <p:nvPr/>
          </p:nvGrpSpPr>
          <p:grpSpPr>
            <a:xfrm>
              <a:off x="7478915" y="694293"/>
              <a:ext cx="52720" cy="154940"/>
              <a:chOff x="1072807" y="1408226"/>
              <a:chExt cx="364954" cy="930305"/>
            </a:xfrm>
            <a:grpFill/>
          </p:grpSpPr>
          <p:sp>
            <p:nvSpPr>
              <p:cNvPr id="580"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81"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58" name="Group 357"/>
            <p:cNvGrpSpPr>
              <a:grpSpLocks noChangeAspect="1"/>
            </p:cNvGrpSpPr>
            <p:nvPr/>
          </p:nvGrpSpPr>
          <p:grpSpPr>
            <a:xfrm>
              <a:off x="7542138" y="694293"/>
              <a:ext cx="52720" cy="154940"/>
              <a:chOff x="1072807" y="1408226"/>
              <a:chExt cx="364954" cy="930305"/>
            </a:xfrm>
            <a:grpFill/>
          </p:grpSpPr>
          <p:sp>
            <p:nvSpPr>
              <p:cNvPr id="578"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79"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59" name="Group 358"/>
            <p:cNvGrpSpPr>
              <a:grpSpLocks noChangeAspect="1"/>
            </p:cNvGrpSpPr>
            <p:nvPr/>
          </p:nvGrpSpPr>
          <p:grpSpPr>
            <a:xfrm>
              <a:off x="7605361" y="694293"/>
              <a:ext cx="52720" cy="154940"/>
              <a:chOff x="1072807" y="1408226"/>
              <a:chExt cx="364954" cy="930305"/>
            </a:xfrm>
            <a:grpFill/>
          </p:grpSpPr>
          <p:sp>
            <p:nvSpPr>
              <p:cNvPr id="576"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77"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60" name="Group 359"/>
            <p:cNvGrpSpPr>
              <a:grpSpLocks noChangeAspect="1"/>
            </p:cNvGrpSpPr>
            <p:nvPr/>
          </p:nvGrpSpPr>
          <p:grpSpPr>
            <a:xfrm>
              <a:off x="7668584" y="694293"/>
              <a:ext cx="52720" cy="154940"/>
              <a:chOff x="1072807" y="1408226"/>
              <a:chExt cx="364954" cy="930305"/>
            </a:xfrm>
            <a:grpFill/>
          </p:grpSpPr>
          <p:sp>
            <p:nvSpPr>
              <p:cNvPr id="574"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75"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61" name="Group 360"/>
            <p:cNvGrpSpPr>
              <a:grpSpLocks noChangeAspect="1"/>
            </p:cNvGrpSpPr>
            <p:nvPr/>
          </p:nvGrpSpPr>
          <p:grpSpPr>
            <a:xfrm>
              <a:off x="7731807" y="694293"/>
              <a:ext cx="52720" cy="154940"/>
              <a:chOff x="1072807" y="1408226"/>
              <a:chExt cx="364954" cy="930305"/>
            </a:xfrm>
            <a:grpFill/>
          </p:grpSpPr>
          <p:sp>
            <p:nvSpPr>
              <p:cNvPr id="572"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73"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62" name="Group 361"/>
            <p:cNvGrpSpPr>
              <a:grpSpLocks noChangeAspect="1"/>
            </p:cNvGrpSpPr>
            <p:nvPr/>
          </p:nvGrpSpPr>
          <p:grpSpPr>
            <a:xfrm>
              <a:off x="7795030" y="694293"/>
              <a:ext cx="52720" cy="154940"/>
              <a:chOff x="1072807" y="1408226"/>
              <a:chExt cx="364954" cy="930305"/>
            </a:xfrm>
            <a:grpFill/>
          </p:grpSpPr>
          <p:sp>
            <p:nvSpPr>
              <p:cNvPr id="570"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71"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63" name="Group 362"/>
            <p:cNvGrpSpPr>
              <a:grpSpLocks noChangeAspect="1"/>
            </p:cNvGrpSpPr>
            <p:nvPr/>
          </p:nvGrpSpPr>
          <p:grpSpPr>
            <a:xfrm>
              <a:off x="7858253" y="694293"/>
              <a:ext cx="52720" cy="154940"/>
              <a:chOff x="1072807" y="1408226"/>
              <a:chExt cx="364954" cy="930305"/>
            </a:xfrm>
            <a:grpFill/>
          </p:grpSpPr>
          <p:sp>
            <p:nvSpPr>
              <p:cNvPr id="568"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69"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64" name="Group 363"/>
            <p:cNvGrpSpPr>
              <a:grpSpLocks noChangeAspect="1"/>
            </p:cNvGrpSpPr>
            <p:nvPr/>
          </p:nvGrpSpPr>
          <p:grpSpPr>
            <a:xfrm>
              <a:off x="7921476" y="694293"/>
              <a:ext cx="52720" cy="154940"/>
              <a:chOff x="1072807" y="1408226"/>
              <a:chExt cx="364954" cy="930305"/>
            </a:xfrm>
            <a:grpFill/>
          </p:grpSpPr>
          <p:sp>
            <p:nvSpPr>
              <p:cNvPr id="566"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67"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65" name="Group 364"/>
            <p:cNvGrpSpPr>
              <a:grpSpLocks noChangeAspect="1"/>
            </p:cNvGrpSpPr>
            <p:nvPr/>
          </p:nvGrpSpPr>
          <p:grpSpPr>
            <a:xfrm>
              <a:off x="7984699" y="694293"/>
              <a:ext cx="52720" cy="154940"/>
              <a:chOff x="1072807" y="1408226"/>
              <a:chExt cx="364954" cy="930305"/>
            </a:xfrm>
            <a:grpFill/>
          </p:grpSpPr>
          <p:sp>
            <p:nvSpPr>
              <p:cNvPr id="564"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65"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66" name="Group 365"/>
            <p:cNvGrpSpPr>
              <a:grpSpLocks noChangeAspect="1"/>
            </p:cNvGrpSpPr>
            <p:nvPr/>
          </p:nvGrpSpPr>
          <p:grpSpPr>
            <a:xfrm>
              <a:off x="8047922" y="694293"/>
              <a:ext cx="52720" cy="154940"/>
              <a:chOff x="1072807" y="1408226"/>
              <a:chExt cx="364954" cy="930305"/>
            </a:xfrm>
            <a:grpFill/>
          </p:grpSpPr>
          <p:sp>
            <p:nvSpPr>
              <p:cNvPr id="562"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63"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67" name="Group 366"/>
            <p:cNvGrpSpPr>
              <a:grpSpLocks noChangeAspect="1"/>
            </p:cNvGrpSpPr>
            <p:nvPr/>
          </p:nvGrpSpPr>
          <p:grpSpPr>
            <a:xfrm>
              <a:off x="8111145" y="694293"/>
              <a:ext cx="52720" cy="154940"/>
              <a:chOff x="1072807" y="1408226"/>
              <a:chExt cx="364954" cy="930305"/>
            </a:xfrm>
            <a:grpFill/>
          </p:grpSpPr>
          <p:sp>
            <p:nvSpPr>
              <p:cNvPr id="560"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61"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68" name="Group 367"/>
            <p:cNvGrpSpPr>
              <a:grpSpLocks noChangeAspect="1"/>
            </p:cNvGrpSpPr>
            <p:nvPr/>
          </p:nvGrpSpPr>
          <p:grpSpPr>
            <a:xfrm>
              <a:off x="8174368" y="694293"/>
              <a:ext cx="52720" cy="154940"/>
              <a:chOff x="1072807" y="1408226"/>
              <a:chExt cx="364954" cy="930305"/>
            </a:xfrm>
            <a:grpFill/>
          </p:grpSpPr>
          <p:sp>
            <p:nvSpPr>
              <p:cNvPr id="558"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59"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69" name="Group 368"/>
            <p:cNvGrpSpPr>
              <a:grpSpLocks noChangeAspect="1"/>
            </p:cNvGrpSpPr>
            <p:nvPr/>
          </p:nvGrpSpPr>
          <p:grpSpPr>
            <a:xfrm>
              <a:off x="8237591" y="694293"/>
              <a:ext cx="52720" cy="154940"/>
              <a:chOff x="1072807" y="1408226"/>
              <a:chExt cx="364954" cy="930305"/>
            </a:xfrm>
            <a:grpFill/>
          </p:grpSpPr>
          <p:sp>
            <p:nvSpPr>
              <p:cNvPr id="556"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57"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70" name="Group 369"/>
            <p:cNvGrpSpPr>
              <a:grpSpLocks noChangeAspect="1"/>
            </p:cNvGrpSpPr>
            <p:nvPr/>
          </p:nvGrpSpPr>
          <p:grpSpPr>
            <a:xfrm>
              <a:off x="8300814" y="694293"/>
              <a:ext cx="52720" cy="154940"/>
              <a:chOff x="1072807" y="1408226"/>
              <a:chExt cx="364954" cy="930305"/>
            </a:xfrm>
            <a:grpFill/>
          </p:grpSpPr>
          <p:sp>
            <p:nvSpPr>
              <p:cNvPr id="554"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55"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71" name="Group 370"/>
            <p:cNvGrpSpPr>
              <a:grpSpLocks noChangeAspect="1"/>
            </p:cNvGrpSpPr>
            <p:nvPr/>
          </p:nvGrpSpPr>
          <p:grpSpPr>
            <a:xfrm>
              <a:off x="8364033" y="694293"/>
              <a:ext cx="52720" cy="154940"/>
              <a:chOff x="1072807" y="1408226"/>
              <a:chExt cx="364954" cy="930305"/>
            </a:xfrm>
            <a:grpFill/>
          </p:grpSpPr>
          <p:sp>
            <p:nvSpPr>
              <p:cNvPr id="552"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53"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72" name="Group 371"/>
            <p:cNvGrpSpPr>
              <a:grpSpLocks noChangeAspect="1"/>
            </p:cNvGrpSpPr>
            <p:nvPr/>
          </p:nvGrpSpPr>
          <p:grpSpPr>
            <a:xfrm>
              <a:off x="7162800" y="539353"/>
              <a:ext cx="52720" cy="154940"/>
              <a:chOff x="1072807" y="1408226"/>
              <a:chExt cx="364954" cy="930305"/>
            </a:xfrm>
            <a:grpFill/>
          </p:grpSpPr>
          <p:sp>
            <p:nvSpPr>
              <p:cNvPr id="550"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51"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73" name="Group 372"/>
            <p:cNvGrpSpPr>
              <a:grpSpLocks noChangeAspect="1"/>
            </p:cNvGrpSpPr>
            <p:nvPr/>
          </p:nvGrpSpPr>
          <p:grpSpPr>
            <a:xfrm>
              <a:off x="7226023" y="539353"/>
              <a:ext cx="52720" cy="154940"/>
              <a:chOff x="1072807" y="1408226"/>
              <a:chExt cx="364954" cy="930305"/>
            </a:xfrm>
            <a:grpFill/>
          </p:grpSpPr>
          <p:sp>
            <p:nvSpPr>
              <p:cNvPr id="548"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49"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74" name="Group 373"/>
            <p:cNvGrpSpPr>
              <a:grpSpLocks noChangeAspect="1"/>
            </p:cNvGrpSpPr>
            <p:nvPr/>
          </p:nvGrpSpPr>
          <p:grpSpPr>
            <a:xfrm>
              <a:off x="7289246" y="539353"/>
              <a:ext cx="52720" cy="154940"/>
              <a:chOff x="1072807" y="1408226"/>
              <a:chExt cx="364954" cy="930305"/>
            </a:xfrm>
            <a:grpFill/>
          </p:grpSpPr>
          <p:sp>
            <p:nvSpPr>
              <p:cNvPr id="546"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47"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75" name="Group 374"/>
            <p:cNvGrpSpPr>
              <a:grpSpLocks noChangeAspect="1"/>
            </p:cNvGrpSpPr>
            <p:nvPr/>
          </p:nvGrpSpPr>
          <p:grpSpPr>
            <a:xfrm>
              <a:off x="7352469" y="539353"/>
              <a:ext cx="52720" cy="154940"/>
              <a:chOff x="1072807" y="1408226"/>
              <a:chExt cx="364954" cy="930305"/>
            </a:xfrm>
            <a:grpFill/>
          </p:grpSpPr>
          <p:sp>
            <p:nvSpPr>
              <p:cNvPr id="544"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45"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76" name="Group 375"/>
            <p:cNvGrpSpPr>
              <a:grpSpLocks noChangeAspect="1"/>
            </p:cNvGrpSpPr>
            <p:nvPr/>
          </p:nvGrpSpPr>
          <p:grpSpPr>
            <a:xfrm>
              <a:off x="7415692" y="539353"/>
              <a:ext cx="52720" cy="154940"/>
              <a:chOff x="1072807" y="1408226"/>
              <a:chExt cx="364954" cy="930305"/>
            </a:xfrm>
            <a:grpFill/>
          </p:grpSpPr>
          <p:sp>
            <p:nvSpPr>
              <p:cNvPr id="542"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43"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77" name="Group 376"/>
            <p:cNvGrpSpPr>
              <a:grpSpLocks noChangeAspect="1"/>
            </p:cNvGrpSpPr>
            <p:nvPr/>
          </p:nvGrpSpPr>
          <p:grpSpPr>
            <a:xfrm>
              <a:off x="7478915" y="539353"/>
              <a:ext cx="52720" cy="154940"/>
              <a:chOff x="1072807" y="1408226"/>
              <a:chExt cx="364954" cy="930305"/>
            </a:xfrm>
            <a:grpFill/>
          </p:grpSpPr>
          <p:sp>
            <p:nvSpPr>
              <p:cNvPr id="540"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41"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78" name="Group 377"/>
            <p:cNvGrpSpPr>
              <a:grpSpLocks noChangeAspect="1"/>
            </p:cNvGrpSpPr>
            <p:nvPr/>
          </p:nvGrpSpPr>
          <p:grpSpPr>
            <a:xfrm>
              <a:off x="7542138" y="539353"/>
              <a:ext cx="52720" cy="154940"/>
              <a:chOff x="1072807" y="1408226"/>
              <a:chExt cx="364954" cy="930305"/>
            </a:xfrm>
            <a:grpFill/>
          </p:grpSpPr>
          <p:sp>
            <p:nvSpPr>
              <p:cNvPr id="538"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39"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79" name="Group 378"/>
            <p:cNvGrpSpPr>
              <a:grpSpLocks noChangeAspect="1"/>
            </p:cNvGrpSpPr>
            <p:nvPr/>
          </p:nvGrpSpPr>
          <p:grpSpPr>
            <a:xfrm>
              <a:off x="7605361" y="539353"/>
              <a:ext cx="52720" cy="154940"/>
              <a:chOff x="1072807" y="1408226"/>
              <a:chExt cx="364954" cy="930305"/>
            </a:xfrm>
            <a:grpFill/>
          </p:grpSpPr>
          <p:sp>
            <p:nvSpPr>
              <p:cNvPr id="536"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37"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80" name="Group 379"/>
            <p:cNvGrpSpPr>
              <a:grpSpLocks noChangeAspect="1"/>
            </p:cNvGrpSpPr>
            <p:nvPr/>
          </p:nvGrpSpPr>
          <p:grpSpPr>
            <a:xfrm>
              <a:off x="7668584" y="539353"/>
              <a:ext cx="52720" cy="154940"/>
              <a:chOff x="1072807" y="1408226"/>
              <a:chExt cx="364954" cy="930305"/>
            </a:xfrm>
            <a:grpFill/>
          </p:grpSpPr>
          <p:sp>
            <p:nvSpPr>
              <p:cNvPr id="534"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35"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81" name="Group 380"/>
            <p:cNvGrpSpPr>
              <a:grpSpLocks noChangeAspect="1"/>
            </p:cNvGrpSpPr>
            <p:nvPr/>
          </p:nvGrpSpPr>
          <p:grpSpPr>
            <a:xfrm>
              <a:off x="7731807" y="539353"/>
              <a:ext cx="52720" cy="154940"/>
              <a:chOff x="1072807" y="1408226"/>
              <a:chExt cx="364954" cy="930305"/>
            </a:xfrm>
            <a:grpFill/>
          </p:grpSpPr>
          <p:sp>
            <p:nvSpPr>
              <p:cNvPr id="532"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33"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82" name="Group 381"/>
            <p:cNvGrpSpPr>
              <a:grpSpLocks noChangeAspect="1"/>
            </p:cNvGrpSpPr>
            <p:nvPr/>
          </p:nvGrpSpPr>
          <p:grpSpPr>
            <a:xfrm>
              <a:off x="7795030" y="539353"/>
              <a:ext cx="52720" cy="154940"/>
              <a:chOff x="1072807" y="1408226"/>
              <a:chExt cx="364954" cy="930305"/>
            </a:xfrm>
            <a:grpFill/>
          </p:grpSpPr>
          <p:sp>
            <p:nvSpPr>
              <p:cNvPr id="530"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31"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83" name="Group 382"/>
            <p:cNvGrpSpPr>
              <a:grpSpLocks noChangeAspect="1"/>
            </p:cNvGrpSpPr>
            <p:nvPr/>
          </p:nvGrpSpPr>
          <p:grpSpPr>
            <a:xfrm>
              <a:off x="7858253" y="539353"/>
              <a:ext cx="52720" cy="154940"/>
              <a:chOff x="1072807" y="1408226"/>
              <a:chExt cx="364954" cy="930305"/>
            </a:xfrm>
            <a:grpFill/>
          </p:grpSpPr>
          <p:sp>
            <p:nvSpPr>
              <p:cNvPr id="528"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29"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84" name="Group 383"/>
            <p:cNvGrpSpPr>
              <a:grpSpLocks noChangeAspect="1"/>
            </p:cNvGrpSpPr>
            <p:nvPr/>
          </p:nvGrpSpPr>
          <p:grpSpPr>
            <a:xfrm>
              <a:off x="7921476" y="539353"/>
              <a:ext cx="52720" cy="154940"/>
              <a:chOff x="1072807" y="1408226"/>
              <a:chExt cx="364954" cy="930305"/>
            </a:xfrm>
            <a:grpFill/>
          </p:grpSpPr>
          <p:sp>
            <p:nvSpPr>
              <p:cNvPr id="526"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27"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85" name="Group 384"/>
            <p:cNvGrpSpPr>
              <a:grpSpLocks noChangeAspect="1"/>
            </p:cNvGrpSpPr>
            <p:nvPr/>
          </p:nvGrpSpPr>
          <p:grpSpPr>
            <a:xfrm>
              <a:off x="7984699" y="539353"/>
              <a:ext cx="52720" cy="154940"/>
              <a:chOff x="1072807" y="1408226"/>
              <a:chExt cx="364954" cy="930305"/>
            </a:xfrm>
            <a:grpFill/>
          </p:grpSpPr>
          <p:sp>
            <p:nvSpPr>
              <p:cNvPr id="524"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25"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86" name="Group 385"/>
            <p:cNvGrpSpPr>
              <a:grpSpLocks noChangeAspect="1"/>
            </p:cNvGrpSpPr>
            <p:nvPr/>
          </p:nvGrpSpPr>
          <p:grpSpPr>
            <a:xfrm>
              <a:off x="8047922" y="539353"/>
              <a:ext cx="52720" cy="154940"/>
              <a:chOff x="1072807" y="1408226"/>
              <a:chExt cx="364954" cy="930305"/>
            </a:xfrm>
            <a:grpFill/>
          </p:grpSpPr>
          <p:sp>
            <p:nvSpPr>
              <p:cNvPr id="522"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23"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87" name="Group 386"/>
            <p:cNvGrpSpPr>
              <a:grpSpLocks noChangeAspect="1"/>
            </p:cNvGrpSpPr>
            <p:nvPr/>
          </p:nvGrpSpPr>
          <p:grpSpPr>
            <a:xfrm>
              <a:off x="8111145" y="539353"/>
              <a:ext cx="52720" cy="154940"/>
              <a:chOff x="1072807" y="1408226"/>
              <a:chExt cx="364954" cy="930305"/>
            </a:xfrm>
            <a:grpFill/>
          </p:grpSpPr>
          <p:sp>
            <p:nvSpPr>
              <p:cNvPr id="520"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21"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88" name="Group 387"/>
            <p:cNvGrpSpPr>
              <a:grpSpLocks noChangeAspect="1"/>
            </p:cNvGrpSpPr>
            <p:nvPr/>
          </p:nvGrpSpPr>
          <p:grpSpPr>
            <a:xfrm>
              <a:off x="8174368" y="539353"/>
              <a:ext cx="52720" cy="154940"/>
              <a:chOff x="1072807" y="1408226"/>
              <a:chExt cx="364954" cy="930305"/>
            </a:xfrm>
            <a:grpFill/>
          </p:grpSpPr>
          <p:sp>
            <p:nvSpPr>
              <p:cNvPr id="518"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19"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89" name="Group 388"/>
            <p:cNvGrpSpPr>
              <a:grpSpLocks noChangeAspect="1"/>
            </p:cNvGrpSpPr>
            <p:nvPr/>
          </p:nvGrpSpPr>
          <p:grpSpPr>
            <a:xfrm>
              <a:off x="8237591" y="539353"/>
              <a:ext cx="52720" cy="154940"/>
              <a:chOff x="1072807" y="1408226"/>
              <a:chExt cx="364954" cy="930305"/>
            </a:xfrm>
            <a:grpFill/>
          </p:grpSpPr>
          <p:sp>
            <p:nvSpPr>
              <p:cNvPr id="516"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17"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90" name="Group 389"/>
            <p:cNvGrpSpPr>
              <a:grpSpLocks noChangeAspect="1"/>
            </p:cNvGrpSpPr>
            <p:nvPr/>
          </p:nvGrpSpPr>
          <p:grpSpPr>
            <a:xfrm>
              <a:off x="8300814" y="539353"/>
              <a:ext cx="52720" cy="154940"/>
              <a:chOff x="1072807" y="1408226"/>
              <a:chExt cx="364954" cy="930305"/>
            </a:xfrm>
            <a:grpFill/>
          </p:grpSpPr>
          <p:sp>
            <p:nvSpPr>
              <p:cNvPr id="514"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15"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91" name="Group 390"/>
            <p:cNvGrpSpPr>
              <a:grpSpLocks noChangeAspect="1"/>
            </p:cNvGrpSpPr>
            <p:nvPr/>
          </p:nvGrpSpPr>
          <p:grpSpPr>
            <a:xfrm>
              <a:off x="8364033" y="539353"/>
              <a:ext cx="52720" cy="154940"/>
              <a:chOff x="1072807" y="1408226"/>
              <a:chExt cx="364954" cy="930305"/>
            </a:xfrm>
            <a:grpFill/>
          </p:grpSpPr>
          <p:sp>
            <p:nvSpPr>
              <p:cNvPr id="512"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13"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92" name="Group 391"/>
            <p:cNvGrpSpPr>
              <a:grpSpLocks noChangeAspect="1"/>
            </p:cNvGrpSpPr>
            <p:nvPr/>
          </p:nvGrpSpPr>
          <p:grpSpPr>
            <a:xfrm>
              <a:off x="7162800" y="384413"/>
              <a:ext cx="52720" cy="154940"/>
              <a:chOff x="1072807" y="1408226"/>
              <a:chExt cx="364954" cy="930305"/>
            </a:xfrm>
            <a:grpFill/>
          </p:grpSpPr>
          <p:sp>
            <p:nvSpPr>
              <p:cNvPr id="510"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11"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93" name="Group 392"/>
            <p:cNvGrpSpPr>
              <a:grpSpLocks noChangeAspect="1"/>
            </p:cNvGrpSpPr>
            <p:nvPr/>
          </p:nvGrpSpPr>
          <p:grpSpPr>
            <a:xfrm>
              <a:off x="7226023" y="384413"/>
              <a:ext cx="52720" cy="154940"/>
              <a:chOff x="1072807" y="1408226"/>
              <a:chExt cx="364954" cy="930305"/>
            </a:xfrm>
            <a:grpFill/>
          </p:grpSpPr>
          <p:sp>
            <p:nvSpPr>
              <p:cNvPr id="508"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09"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94" name="Group 393"/>
            <p:cNvGrpSpPr>
              <a:grpSpLocks noChangeAspect="1"/>
            </p:cNvGrpSpPr>
            <p:nvPr/>
          </p:nvGrpSpPr>
          <p:grpSpPr>
            <a:xfrm>
              <a:off x="7289246" y="384413"/>
              <a:ext cx="52720" cy="154940"/>
              <a:chOff x="1072807" y="1408226"/>
              <a:chExt cx="364954" cy="930305"/>
            </a:xfrm>
            <a:grpFill/>
          </p:grpSpPr>
          <p:sp>
            <p:nvSpPr>
              <p:cNvPr id="506"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07"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95" name="Group 394"/>
            <p:cNvGrpSpPr>
              <a:grpSpLocks noChangeAspect="1"/>
            </p:cNvGrpSpPr>
            <p:nvPr/>
          </p:nvGrpSpPr>
          <p:grpSpPr>
            <a:xfrm>
              <a:off x="7352469" y="384413"/>
              <a:ext cx="52720" cy="154940"/>
              <a:chOff x="1072807" y="1408226"/>
              <a:chExt cx="364954" cy="930305"/>
            </a:xfrm>
            <a:grpFill/>
          </p:grpSpPr>
          <p:sp>
            <p:nvSpPr>
              <p:cNvPr id="504"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05"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96" name="Group 395"/>
            <p:cNvGrpSpPr>
              <a:grpSpLocks noChangeAspect="1"/>
            </p:cNvGrpSpPr>
            <p:nvPr/>
          </p:nvGrpSpPr>
          <p:grpSpPr>
            <a:xfrm>
              <a:off x="7415692" y="384413"/>
              <a:ext cx="52720" cy="154940"/>
              <a:chOff x="1072807" y="1408226"/>
              <a:chExt cx="364954" cy="930305"/>
            </a:xfrm>
            <a:grpFill/>
          </p:grpSpPr>
          <p:sp>
            <p:nvSpPr>
              <p:cNvPr id="502"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03"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97" name="Group 396"/>
            <p:cNvGrpSpPr>
              <a:grpSpLocks noChangeAspect="1"/>
            </p:cNvGrpSpPr>
            <p:nvPr/>
          </p:nvGrpSpPr>
          <p:grpSpPr>
            <a:xfrm>
              <a:off x="7478915" y="384413"/>
              <a:ext cx="52720" cy="154940"/>
              <a:chOff x="1072807" y="1408226"/>
              <a:chExt cx="364954" cy="930305"/>
            </a:xfrm>
            <a:grpFill/>
          </p:grpSpPr>
          <p:sp>
            <p:nvSpPr>
              <p:cNvPr id="500"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01"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98" name="Group 397"/>
            <p:cNvGrpSpPr>
              <a:grpSpLocks noChangeAspect="1"/>
            </p:cNvGrpSpPr>
            <p:nvPr/>
          </p:nvGrpSpPr>
          <p:grpSpPr>
            <a:xfrm>
              <a:off x="7542138" y="384413"/>
              <a:ext cx="52720" cy="154940"/>
              <a:chOff x="1072807" y="1408226"/>
              <a:chExt cx="364954" cy="930305"/>
            </a:xfrm>
            <a:grpFill/>
          </p:grpSpPr>
          <p:sp>
            <p:nvSpPr>
              <p:cNvPr id="498"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99"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99" name="Group 398"/>
            <p:cNvGrpSpPr>
              <a:grpSpLocks noChangeAspect="1"/>
            </p:cNvGrpSpPr>
            <p:nvPr/>
          </p:nvGrpSpPr>
          <p:grpSpPr>
            <a:xfrm>
              <a:off x="7605361" y="384413"/>
              <a:ext cx="52720" cy="154940"/>
              <a:chOff x="1072807" y="1408226"/>
              <a:chExt cx="364954" cy="930305"/>
            </a:xfrm>
            <a:grpFill/>
          </p:grpSpPr>
          <p:sp>
            <p:nvSpPr>
              <p:cNvPr id="496"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97"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400" name="Group 399"/>
            <p:cNvGrpSpPr>
              <a:grpSpLocks noChangeAspect="1"/>
            </p:cNvGrpSpPr>
            <p:nvPr/>
          </p:nvGrpSpPr>
          <p:grpSpPr>
            <a:xfrm>
              <a:off x="7668584" y="384413"/>
              <a:ext cx="52720" cy="154940"/>
              <a:chOff x="1072807" y="1408226"/>
              <a:chExt cx="364954" cy="930305"/>
            </a:xfrm>
            <a:grpFill/>
          </p:grpSpPr>
          <p:sp>
            <p:nvSpPr>
              <p:cNvPr id="494"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95"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401" name="Group 400"/>
            <p:cNvGrpSpPr>
              <a:grpSpLocks noChangeAspect="1"/>
            </p:cNvGrpSpPr>
            <p:nvPr/>
          </p:nvGrpSpPr>
          <p:grpSpPr>
            <a:xfrm>
              <a:off x="7731807" y="384413"/>
              <a:ext cx="52720" cy="154940"/>
              <a:chOff x="1072807" y="1408226"/>
              <a:chExt cx="364954" cy="930305"/>
            </a:xfrm>
            <a:grpFill/>
          </p:grpSpPr>
          <p:sp>
            <p:nvSpPr>
              <p:cNvPr id="492"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93"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402" name="Group 401"/>
            <p:cNvGrpSpPr>
              <a:grpSpLocks noChangeAspect="1"/>
            </p:cNvGrpSpPr>
            <p:nvPr/>
          </p:nvGrpSpPr>
          <p:grpSpPr>
            <a:xfrm>
              <a:off x="7795030" y="384413"/>
              <a:ext cx="52720" cy="154940"/>
              <a:chOff x="1072807" y="1408226"/>
              <a:chExt cx="364954" cy="930305"/>
            </a:xfrm>
            <a:grpFill/>
          </p:grpSpPr>
          <p:sp>
            <p:nvSpPr>
              <p:cNvPr id="490"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91"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403" name="Group 402"/>
            <p:cNvGrpSpPr>
              <a:grpSpLocks noChangeAspect="1"/>
            </p:cNvGrpSpPr>
            <p:nvPr/>
          </p:nvGrpSpPr>
          <p:grpSpPr>
            <a:xfrm>
              <a:off x="7858253" y="384413"/>
              <a:ext cx="52720" cy="154940"/>
              <a:chOff x="1072807" y="1408226"/>
              <a:chExt cx="364954" cy="930305"/>
            </a:xfrm>
            <a:grpFill/>
          </p:grpSpPr>
          <p:sp>
            <p:nvSpPr>
              <p:cNvPr id="488"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89"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404" name="Group 403"/>
            <p:cNvGrpSpPr>
              <a:grpSpLocks noChangeAspect="1"/>
            </p:cNvGrpSpPr>
            <p:nvPr/>
          </p:nvGrpSpPr>
          <p:grpSpPr>
            <a:xfrm>
              <a:off x="7921476" y="384413"/>
              <a:ext cx="52720" cy="154940"/>
              <a:chOff x="1072807" y="1408226"/>
              <a:chExt cx="364954" cy="930305"/>
            </a:xfrm>
            <a:grpFill/>
          </p:grpSpPr>
          <p:sp>
            <p:nvSpPr>
              <p:cNvPr id="486"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87"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405" name="Group 404"/>
            <p:cNvGrpSpPr>
              <a:grpSpLocks noChangeAspect="1"/>
            </p:cNvGrpSpPr>
            <p:nvPr/>
          </p:nvGrpSpPr>
          <p:grpSpPr>
            <a:xfrm>
              <a:off x="7984699" y="384413"/>
              <a:ext cx="52720" cy="154940"/>
              <a:chOff x="1072807" y="1408226"/>
              <a:chExt cx="364954" cy="930305"/>
            </a:xfrm>
            <a:grpFill/>
          </p:grpSpPr>
          <p:sp>
            <p:nvSpPr>
              <p:cNvPr id="484"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85"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406" name="Group 405"/>
            <p:cNvGrpSpPr>
              <a:grpSpLocks noChangeAspect="1"/>
            </p:cNvGrpSpPr>
            <p:nvPr/>
          </p:nvGrpSpPr>
          <p:grpSpPr>
            <a:xfrm>
              <a:off x="8047922" y="384413"/>
              <a:ext cx="52720" cy="154940"/>
              <a:chOff x="1072807" y="1408226"/>
              <a:chExt cx="364954" cy="930305"/>
            </a:xfrm>
            <a:grpFill/>
          </p:grpSpPr>
          <p:sp>
            <p:nvSpPr>
              <p:cNvPr id="482"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83"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407" name="Group 406"/>
            <p:cNvGrpSpPr>
              <a:grpSpLocks noChangeAspect="1"/>
            </p:cNvGrpSpPr>
            <p:nvPr/>
          </p:nvGrpSpPr>
          <p:grpSpPr>
            <a:xfrm>
              <a:off x="8111145" y="384413"/>
              <a:ext cx="52720" cy="154940"/>
              <a:chOff x="1072807" y="1408226"/>
              <a:chExt cx="364954" cy="930305"/>
            </a:xfrm>
            <a:grpFill/>
          </p:grpSpPr>
          <p:sp>
            <p:nvSpPr>
              <p:cNvPr id="480"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81"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408" name="Group 407"/>
            <p:cNvGrpSpPr>
              <a:grpSpLocks noChangeAspect="1"/>
            </p:cNvGrpSpPr>
            <p:nvPr/>
          </p:nvGrpSpPr>
          <p:grpSpPr>
            <a:xfrm>
              <a:off x="8174368" y="384413"/>
              <a:ext cx="52720" cy="154940"/>
              <a:chOff x="1072807" y="1408226"/>
              <a:chExt cx="364954" cy="930305"/>
            </a:xfrm>
            <a:grpFill/>
          </p:grpSpPr>
          <p:sp>
            <p:nvSpPr>
              <p:cNvPr id="478"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79"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409" name="Group 408"/>
            <p:cNvGrpSpPr>
              <a:grpSpLocks noChangeAspect="1"/>
            </p:cNvGrpSpPr>
            <p:nvPr/>
          </p:nvGrpSpPr>
          <p:grpSpPr>
            <a:xfrm>
              <a:off x="8237591" y="384413"/>
              <a:ext cx="52720" cy="154940"/>
              <a:chOff x="1072807" y="1408226"/>
              <a:chExt cx="364954" cy="930305"/>
            </a:xfrm>
            <a:grpFill/>
          </p:grpSpPr>
          <p:sp>
            <p:nvSpPr>
              <p:cNvPr id="476"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77"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410" name="Group 409"/>
            <p:cNvGrpSpPr>
              <a:grpSpLocks noChangeAspect="1"/>
            </p:cNvGrpSpPr>
            <p:nvPr/>
          </p:nvGrpSpPr>
          <p:grpSpPr>
            <a:xfrm>
              <a:off x="8300814" y="384413"/>
              <a:ext cx="52720" cy="154940"/>
              <a:chOff x="1072807" y="1408226"/>
              <a:chExt cx="364954" cy="930305"/>
            </a:xfrm>
            <a:grpFill/>
          </p:grpSpPr>
          <p:sp>
            <p:nvSpPr>
              <p:cNvPr id="474"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75"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411" name="Group 410"/>
            <p:cNvGrpSpPr>
              <a:grpSpLocks noChangeAspect="1"/>
            </p:cNvGrpSpPr>
            <p:nvPr/>
          </p:nvGrpSpPr>
          <p:grpSpPr>
            <a:xfrm>
              <a:off x="8364033" y="384413"/>
              <a:ext cx="52720" cy="154940"/>
              <a:chOff x="1072807" y="1408226"/>
              <a:chExt cx="364954" cy="930305"/>
            </a:xfrm>
            <a:grpFill/>
          </p:grpSpPr>
          <p:sp>
            <p:nvSpPr>
              <p:cNvPr id="472"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73"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412" name="Group 411"/>
            <p:cNvGrpSpPr>
              <a:grpSpLocks noChangeAspect="1"/>
            </p:cNvGrpSpPr>
            <p:nvPr/>
          </p:nvGrpSpPr>
          <p:grpSpPr>
            <a:xfrm>
              <a:off x="7162800" y="229473"/>
              <a:ext cx="52720" cy="154940"/>
              <a:chOff x="1072807" y="1408226"/>
              <a:chExt cx="364954" cy="930305"/>
            </a:xfrm>
            <a:grpFill/>
          </p:grpSpPr>
          <p:sp>
            <p:nvSpPr>
              <p:cNvPr id="470"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71"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413" name="Group 412"/>
            <p:cNvGrpSpPr>
              <a:grpSpLocks noChangeAspect="1"/>
            </p:cNvGrpSpPr>
            <p:nvPr/>
          </p:nvGrpSpPr>
          <p:grpSpPr>
            <a:xfrm>
              <a:off x="7226023" y="229473"/>
              <a:ext cx="52720" cy="154940"/>
              <a:chOff x="1072807" y="1408226"/>
              <a:chExt cx="364954" cy="930305"/>
            </a:xfrm>
            <a:grpFill/>
          </p:grpSpPr>
          <p:sp>
            <p:nvSpPr>
              <p:cNvPr id="468"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69"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414" name="Group 413"/>
            <p:cNvGrpSpPr>
              <a:grpSpLocks noChangeAspect="1"/>
            </p:cNvGrpSpPr>
            <p:nvPr/>
          </p:nvGrpSpPr>
          <p:grpSpPr>
            <a:xfrm>
              <a:off x="7289246" y="229473"/>
              <a:ext cx="52720" cy="154940"/>
              <a:chOff x="1072807" y="1408226"/>
              <a:chExt cx="364954" cy="930305"/>
            </a:xfrm>
            <a:grpFill/>
          </p:grpSpPr>
          <p:sp>
            <p:nvSpPr>
              <p:cNvPr id="466"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67"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415" name="Group 414"/>
            <p:cNvGrpSpPr>
              <a:grpSpLocks noChangeAspect="1"/>
            </p:cNvGrpSpPr>
            <p:nvPr/>
          </p:nvGrpSpPr>
          <p:grpSpPr>
            <a:xfrm>
              <a:off x="7352469" y="229473"/>
              <a:ext cx="52720" cy="154940"/>
              <a:chOff x="1072807" y="1408226"/>
              <a:chExt cx="364954" cy="930305"/>
            </a:xfrm>
            <a:grpFill/>
          </p:grpSpPr>
          <p:sp>
            <p:nvSpPr>
              <p:cNvPr id="464"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65"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416" name="Group 415"/>
            <p:cNvGrpSpPr>
              <a:grpSpLocks noChangeAspect="1"/>
            </p:cNvGrpSpPr>
            <p:nvPr/>
          </p:nvGrpSpPr>
          <p:grpSpPr>
            <a:xfrm>
              <a:off x="7415692" y="229473"/>
              <a:ext cx="52720" cy="154940"/>
              <a:chOff x="1072807" y="1408226"/>
              <a:chExt cx="364954" cy="930305"/>
            </a:xfrm>
            <a:grpFill/>
          </p:grpSpPr>
          <p:sp>
            <p:nvSpPr>
              <p:cNvPr id="462"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63"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417" name="Group 416"/>
            <p:cNvGrpSpPr>
              <a:grpSpLocks noChangeAspect="1"/>
            </p:cNvGrpSpPr>
            <p:nvPr/>
          </p:nvGrpSpPr>
          <p:grpSpPr>
            <a:xfrm>
              <a:off x="7478915" y="229473"/>
              <a:ext cx="52720" cy="154940"/>
              <a:chOff x="1072807" y="1408226"/>
              <a:chExt cx="364954" cy="930305"/>
            </a:xfrm>
            <a:grpFill/>
          </p:grpSpPr>
          <p:sp>
            <p:nvSpPr>
              <p:cNvPr id="460"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61"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418" name="Group 417"/>
            <p:cNvGrpSpPr>
              <a:grpSpLocks noChangeAspect="1"/>
            </p:cNvGrpSpPr>
            <p:nvPr/>
          </p:nvGrpSpPr>
          <p:grpSpPr>
            <a:xfrm>
              <a:off x="7542138" y="229473"/>
              <a:ext cx="52720" cy="154940"/>
              <a:chOff x="1072807" y="1408226"/>
              <a:chExt cx="364954" cy="930305"/>
            </a:xfrm>
            <a:grpFill/>
          </p:grpSpPr>
          <p:sp>
            <p:nvSpPr>
              <p:cNvPr id="458"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59"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419" name="Group 418"/>
            <p:cNvGrpSpPr>
              <a:grpSpLocks noChangeAspect="1"/>
            </p:cNvGrpSpPr>
            <p:nvPr/>
          </p:nvGrpSpPr>
          <p:grpSpPr>
            <a:xfrm>
              <a:off x="7605361" y="229473"/>
              <a:ext cx="52720" cy="154940"/>
              <a:chOff x="1072807" y="1408226"/>
              <a:chExt cx="364954" cy="930305"/>
            </a:xfrm>
            <a:grpFill/>
          </p:grpSpPr>
          <p:sp>
            <p:nvSpPr>
              <p:cNvPr id="456"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57"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420" name="Group 419"/>
            <p:cNvGrpSpPr>
              <a:grpSpLocks noChangeAspect="1"/>
            </p:cNvGrpSpPr>
            <p:nvPr/>
          </p:nvGrpSpPr>
          <p:grpSpPr>
            <a:xfrm>
              <a:off x="7668584" y="229473"/>
              <a:ext cx="52720" cy="154940"/>
              <a:chOff x="1072807" y="1408226"/>
              <a:chExt cx="364954" cy="930305"/>
            </a:xfrm>
            <a:grpFill/>
          </p:grpSpPr>
          <p:sp>
            <p:nvSpPr>
              <p:cNvPr id="454"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55"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421" name="Group 420"/>
            <p:cNvGrpSpPr>
              <a:grpSpLocks noChangeAspect="1"/>
            </p:cNvGrpSpPr>
            <p:nvPr/>
          </p:nvGrpSpPr>
          <p:grpSpPr>
            <a:xfrm>
              <a:off x="7731807" y="229473"/>
              <a:ext cx="52720" cy="154940"/>
              <a:chOff x="1072807" y="1408226"/>
              <a:chExt cx="364954" cy="930305"/>
            </a:xfrm>
            <a:grpFill/>
          </p:grpSpPr>
          <p:sp>
            <p:nvSpPr>
              <p:cNvPr id="452"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53"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422" name="Group 421"/>
            <p:cNvGrpSpPr>
              <a:grpSpLocks noChangeAspect="1"/>
            </p:cNvGrpSpPr>
            <p:nvPr/>
          </p:nvGrpSpPr>
          <p:grpSpPr>
            <a:xfrm>
              <a:off x="7795030" y="229473"/>
              <a:ext cx="52720" cy="154940"/>
              <a:chOff x="1072807" y="1408226"/>
              <a:chExt cx="364954" cy="930305"/>
            </a:xfrm>
            <a:grpFill/>
          </p:grpSpPr>
          <p:sp>
            <p:nvSpPr>
              <p:cNvPr id="450"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51"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423" name="Group 422"/>
            <p:cNvGrpSpPr>
              <a:grpSpLocks noChangeAspect="1"/>
            </p:cNvGrpSpPr>
            <p:nvPr/>
          </p:nvGrpSpPr>
          <p:grpSpPr>
            <a:xfrm>
              <a:off x="7858253" y="229473"/>
              <a:ext cx="52720" cy="154940"/>
              <a:chOff x="1072807" y="1408226"/>
              <a:chExt cx="364954" cy="930305"/>
            </a:xfrm>
            <a:grpFill/>
          </p:grpSpPr>
          <p:sp>
            <p:nvSpPr>
              <p:cNvPr id="448" name="Freeform 447"/>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49" name="Oval 448"/>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424" name="Group 423"/>
            <p:cNvGrpSpPr>
              <a:grpSpLocks noChangeAspect="1"/>
            </p:cNvGrpSpPr>
            <p:nvPr/>
          </p:nvGrpSpPr>
          <p:grpSpPr>
            <a:xfrm>
              <a:off x="7921476" y="229473"/>
              <a:ext cx="52720" cy="154940"/>
              <a:chOff x="1072807" y="1408226"/>
              <a:chExt cx="364954" cy="930305"/>
            </a:xfrm>
            <a:grpFill/>
          </p:grpSpPr>
          <p:sp>
            <p:nvSpPr>
              <p:cNvPr id="446"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47"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425" name="Group 424"/>
            <p:cNvGrpSpPr>
              <a:grpSpLocks noChangeAspect="1"/>
            </p:cNvGrpSpPr>
            <p:nvPr/>
          </p:nvGrpSpPr>
          <p:grpSpPr>
            <a:xfrm>
              <a:off x="7984699" y="229473"/>
              <a:ext cx="52720" cy="154940"/>
              <a:chOff x="1072807" y="1408226"/>
              <a:chExt cx="364954" cy="930305"/>
            </a:xfrm>
            <a:grpFill/>
          </p:grpSpPr>
          <p:sp>
            <p:nvSpPr>
              <p:cNvPr id="444"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45"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426" name="Group 425"/>
            <p:cNvGrpSpPr>
              <a:grpSpLocks noChangeAspect="1"/>
            </p:cNvGrpSpPr>
            <p:nvPr/>
          </p:nvGrpSpPr>
          <p:grpSpPr>
            <a:xfrm>
              <a:off x="8047922" y="229473"/>
              <a:ext cx="52720" cy="154940"/>
              <a:chOff x="1072807" y="1408226"/>
              <a:chExt cx="364954" cy="930305"/>
            </a:xfrm>
            <a:grpFill/>
          </p:grpSpPr>
          <p:sp>
            <p:nvSpPr>
              <p:cNvPr id="442"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43"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427" name="Group 426"/>
            <p:cNvGrpSpPr>
              <a:grpSpLocks noChangeAspect="1"/>
            </p:cNvGrpSpPr>
            <p:nvPr/>
          </p:nvGrpSpPr>
          <p:grpSpPr>
            <a:xfrm>
              <a:off x="8111145" y="229473"/>
              <a:ext cx="52720" cy="154940"/>
              <a:chOff x="1072807" y="1408226"/>
              <a:chExt cx="364954" cy="930305"/>
            </a:xfrm>
            <a:grpFill/>
          </p:grpSpPr>
          <p:sp>
            <p:nvSpPr>
              <p:cNvPr id="440"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41"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428" name="Group 427"/>
            <p:cNvGrpSpPr>
              <a:grpSpLocks noChangeAspect="1"/>
            </p:cNvGrpSpPr>
            <p:nvPr/>
          </p:nvGrpSpPr>
          <p:grpSpPr>
            <a:xfrm>
              <a:off x="8174368" y="229473"/>
              <a:ext cx="52720" cy="154940"/>
              <a:chOff x="1072807" y="1408226"/>
              <a:chExt cx="364954" cy="930305"/>
            </a:xfrm>
            <a:grpFill/>
          </p:grpSpPr>
          <p:sp>
            <p:nvSpPr>
              <p:cNvPr id="438"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39"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429" name="Group 428"/>
            <p:cNvGrpSpPr>
              <a:grpSpLocks noChangeAspect="1"/>
            </p:cNvGrpSpPr>
            <p:nvPr/>
          </p:nvGrpSpPr>
          <p:grpSpPr>
            <a:xfrm>
              <a:off x="8237591" y="229473"/>
              <a:ext cx="52720" cy="154940"/>
              <a:chOff x="1072807" y="1408226"/>
              <a:chExt cx="364954" cy="930305"/>
            </a:xfrm>
            <a:grpFill/>
          </p:grpSpPr>
          <p:sp>
            <p:nvSpPr>
              <p:cNvPr id="436"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37"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430" name="Group 429"/>
            <p:cNvGrpSpPr>
              <a:grpSpLocks noChangeAspect="1"/>
            </p:cNvGrpSpPr>
            <p:nvPr/>
          </p:nvGrpSpPr>
          <p:grpSpPr>
            <a:xfrm>
              <a:off x="8300814" y="229473"/>
              <a:ext cx="52720" cy="154940"/>
              <a:chOff x="1072807" y="1408226"/>
              <a:chExt cx="364954" cy="930305"/>
            </a:xfrm>
            <a:grpFill/>
          </p:grpSpPr>
          <p:sp>
            <p:nvSpPr>
              <p:cNvPr id="434"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35"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431" name="Group 430"/>
            <p:cNvGrpSpPr>
              <a:grpSpLocks noChangeAspect="1"/>
            </p:cNvGrpSpPr>
            <p:nvPr/>
          </p:nvGrpSpPr>
          <p:grpSpPr>
            <a:xfrm>
              <a:off x="8364033" y="229473"/>
              <a:ext cx="52720" cy="154940"/>
              <a:chOff x="1072807" y="1408226"/>
              <a:chExt cx="364954" cy="930305"/>
            </a:xfrm>
            <a:grpFill/>
          </p:grpSpPr>
          <p:sp>
            <p:nvSpPr>
              <p:cNvPr id="432"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33"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7373" r="24674"/>
          <a:stretch/>
        </p:blipFill>
        <p:spPr>
          <a:xfrm>
            <a:off x="7040" y="1162346"/>
            <a:ext cx="2329760" cy="2677904"/>
          </a:xfrm>
          <a:prstGeom prst="rect">
            <a:avLst/>
          </a:prstGeom>
        </p:spPr>
      </p:pic>
    </p:spTree>
    <p:extLst>
      <p:ext uri="{BB962C8B-B14F-4D97-AF65-F5344CB8AC3E}">
        <p14:creationId xmlns:p14="http://schemas.microsoft.com/office/powerpoint/2010/main" val="845164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18751" y="1506716"/>
            <a:ext cx="5504436" cy="14989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 name="TextBox 3"/>
          <p:cNvSpPr txBox="1"/>
          <p:nvPr/>
        </p:nvSpPr>
        <p:spPr>
          <a:xfrm>
            <a:off x="-1375" y="955282"/>
            <a:ext cx="870751" cy="246221"/>
          </a:xfrm>
          <a:prstGeom prst="rect">
            <a:avLst/>
          </a:prstGeom>
          <a:noFill/>
        </p:spPr>
        <p:txBody>
          <a:bodyPr wrap="none" rtlCol="0">
            <a:spAutoFit/>
          </a:bodyPr>
          <a:lstStyle/>
          <a:p>
            <a:r>
              <a:rPr lang="en-NZ" sz="1000" b="1" dirty="0">
                <a:solidFill>
                  <a:prstClr val="black">
                    <a:lumMod val="65000"/>
                    <a:lumOff val="35000"/>
                  </a:prstClr>
                </a:solidFill>
              </a:rPr>
              <a:t>Base: </a:t>
            </a:r>
            <a:r>
              <a:rPr lang="en-NZ" sz="1000" dirty="0">
                <a:solidFill>
                  <a:prstClr val="black">
                    <a:lumMod val="65000"/>
                    <a:lumOff val="35000"/>
                  </a:prstClr>
                </a:solidFill>
              </a:rPr>
              <a:t>(1,052)</a:t>
            </a:r>
          </a:p>
        </p:txBody>
      </p:sp>
      <p:grpSp>
        <p:nvGrpSpPr>
          <p:cNvPr id="18" name="Group 17"/>
          <p:cNvGrpSpPr/>
          <p:nvPr/>
        </p:nvGrpSpPr>
        <p:grpSpPr>
          <a:xfrm>
            <a:off x="0" y="1158779"/>
            <a:ext cx="1033363" cy="307777"/>
            <a:chOff x="99225" y="1901729"/>
            <a:chExt cx="1033363" cy="307777"/>
          </a:xfrm>
        </p:grpSpPr>
        <p:sp>
          <p:nvSpPr>
            <p:cNvPr id="7" name="TextBox 6"/>
            <p:cNvSpPr txBox="1"/>
            <p:nvPr/>
          </p:nvSpPr>
          <p:spPr>
            <a:xfrm>
              <a:off x="200025" y="1901729"/>
              <a:ext cx="932563" cy="307777"/>
            </a:xfrm>
            <a:prstGeom prst="rect">
              <a:avLst/>
            </a:prstGeom>
            <a:noFill/>
          </p:spPr>
          <p:txBody>
            <a:bodyPr wrap="none" rtlCol="0">
              <a:spAutoFit/>
            </a:bodyPr>
            <a:lstStyle/>
            <a:p>
              <a:r>
                <a:rPr lang="en-NZ" sz="1400" dirty="0">
                  <a:solidFill>
                    <a:prstClr val="black">
                      <a:lumMod val="75000"/>
                      <a:lumOff val="25000"/>
                    </a:prstClr>
                  </a:solidFill>
                </a:rPr>
                <a:t>LIFESTAGE</a:t>
              </a:r>
            </a:p>
          </p:txBody>
        </p:sp>
        <p:sp>
          <p:nvSpPr>
            <p:cNvPr id="8" name="Rectangle 7"/>
            <p:cNvSpPr/>
            <p:nvPr/>
          </p:nvSpPr>
          <p:spPr>
            <a:xfrm>
              <a:off x="99225" y="2004042"/>
              <a:ext cx="100800" cy="1031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19" name="Group 18"/>
          <p:cNvGrpSpPr/>
          <p:nvPr/>
        </p:nvGrpSpPr>
        <p:grpSpPr>
          <a:xfrm>
            <a:off x="22846" y="1367917"/>
            <a:ext cx="2733340" cy="2054109"/>
            <a:chOff x="555672" y="1066658"/>
            <a:chExt cx="2733340" cy="2054109"/>
          </a:xfrm>
        </p:grpSpPr>
        <p:graphicFrame>
          <p:nvGraphicFramePr>
            <p:cNvPr id="11" name="Chart 10"/>
            <p:cNvGraphicFramePr/>
            <p:nvPr>
              <p:extLst>
                <p:ext uri="{D42A27DB-BD31-4B8C-83A1-F6EECF244321}">
                  <p14:modId xmlns:p14="http://schemas.microsoft.com/office/powerpoint/2010/main" val="1668286138"/>
                </p:ext>
              </p:extLst>
            </p:nvPr>
          </p:nvGraphicFramePr>
          <p:xfrm>
            <a:off x="771594" y="1201503"/>
            <a:ext cx="2517418" cy="1708229"/>
          </p:xfrm>
          <a:graphic>
            <a:graphicData uri="http://schemas.openxmlformats.org/drawingml/2006/chart">
              <c:chart xmlns:c="http://schemas.openxmlformats.org/drawingml/2006/chart" xmlns:r="http://schemas.openxmlformats.org/officeDocument/2006/relationships" r:id="rId2"/>
            </a:graphicData>
          </a:graphic>
        </p:graphicFrame>
        <p:grpSp>
          <p:nvGrpSpPr>
            <p:cNvPr id="14" name="Group 13"/>
            <p:cNvGrpSpPr/>
            <p:nvPr/>
          </p:nvGrpSpPr>
          <p:grpSpPr>
            <a:xfrm>
              <a:off x="2510029" y="1066658"/>
              <a:ext cx="635943" cy="579367"/>
              <a:chOff x="1979183" y="1624730"/>
              <a:chExt cx="635943" cy="579367"/>
            </a:xfrm>
          </p:grpSpPr>
          <p:sp>
            <p:nvSpPr>
              <p:cNvPr id="12" name="TextBox 11"/>
              <p:cNvSpPr txBox="1"/>
              <p:nvPr/>
            </p:nvSpPr>
            <p:spPr>
              <a:xfrm>
                <a:off x="1979183" y="1803987"/>
                <a:ext cx="625492" cy="400110"/>
              </a:xfrm>
              <a:prstGeom prst="rect">
                <a:avLst/>
              </a:prstGeom>
              <a:noFill/>
            </p:spPr>
            <p:txBody>
              <a:bodyPr wrap="none" rtlCol="0">
                <a:spAutoFit/>
              </a:bodyPr>
              <a:lstStyle/>
              <a:p>
                <a:r>
                  <a:rPr lang="en-NZ" sz="2000" dirty="0">
                    <a:solidFill>
                      <a:prstClr val="black">
                        <a:lumMod val="75000"/>
                        <a:lumOff val="25000"/>
                      </a:prstClr>
                    </a:solidFill>
                    <a:latin typeface="Calibri Light" panose="020F0302020204030204"/>
                  </a:rPr>
                  <a:t>42%</a:t>
                </a:r>
              </a:p>
            </p:txBody>
          </p:sp>
          <p:sp>
            <p:nvSpPr>
              <p:cNvPr id="13" name="TextBox 12"/>
              <p:cNvSpPr txBox="1"/>
              <p:nvPr/>
            </p:nvSpPr>
            <p:spPr>
              <a:xfrm>
                <a:off x="1979183" y="1624730"/>
                <a:ext cx="635943" cy="276999"/>
              </a:xfrm>
              <a:prstGeom prst="rect">
                <a:avLst/>
              </a:prstGeom>
              <a:noFill/>
            </p:spPr>
            <p:txBody>
              <a:bodyPr wrap="none" rtlCol="0">
                <a:spAutoFit/>
              </a:bodyPr>
              <a:lstStyle/>
              <a:p>
                <a:r>
                  <a:rPr lang="en-NZ" sz="1200" dirty="0">
                    <a:solidFill>
                      <a:prstClr val="black">
                        <a:lumMod val="75000"/>
                        <a:lumOff val="25000"/>
                      </a:prstClr>
                    </a:solidFill>
                  </a:rPr>
                  <a:t>Retired</a:t>
                </a:r>
              </a:p>
            </p:txBody>
          </p:sp>
        </p:grpSp>
        <p:grpSp>
          <p:nvGrpSpPr>
            <p:cNvPr id="15" name="Group 14"/>
            <p:cNvGrpSpPr/>
            <p:nvPr/>
          </p:nvGrpSpPr>
          <p:grpSpPr>
            <a:xfrm>
              <a:off x="555672" y="2541400"/>
              <a:ext cx="919804" cy="579367"/>
              <a:chOff x="1979183" y="1624730"/>
              <a:chExt cx="919804" cy="579367"/>
            </a:xfrm>
          </p:grpSpPr>
          <p:sp>
            <p:nvSpPr>
              <p:cNvPr id="16" name="TextBox 15"/>
              <p:cNvSpPr txBox="1"/>
              <p:nvPr/>
            </p:nvSpPr>
            <p:spPr>
              <a:xfrm>
                <a:off x="2273495" y="1803987"/>
                <a:ext cx="625492" cy="400110"/>
              </a:xfrm>
              <a:prstGeom prst="rect">
                <a:avLst/>
              </a:prstGeom>
              <a:noFill/>
            </p:spPr>
            <p:txBody>
              <a:bodyPr wrap="none" rtlCol="0">
                <a:spAutoFit/>
              </a:bodyPr>
              <a:lstStyle/>
              <a:p>
                <a:pPr algn="r"/>
                <a:r>
                  <a:rPr lang="en-NZ" sz="2000" dirty="0">
                    <a:solidFill>
                      <a:prstClr val="black">
                        <a:lumMod val="75000"/>
                        <a:lumOff val="25000"/>
                      </a:prstClr>
                    </a:solidFill>
                    <a:latin typeface="Calibri Light" panose="020F0302020204030204"/>
                  </a:rPr>
                  <a:t>58%</a:t>
                </a:r>
              </a:p>
            </p:txBody>
          </p:sp>
          <p:sp>
            <p:nvSpPr>
              <p:cNvPr id="17" name="TextBox 16"/>
              <p:cNvSpPr txBox="1"/>
              <p:nvPr/>
            </p:nvSpPr>
            <p:spPr>
              <a:xfrm>
                <a:off x="1979183" y="1624730"/>
                <a:ext cx="919804" cy="276999"/>
              </a:xfrm>
              <a:prstGeom prst="rect">
                <a:avLst/>
              </a:prstGeom>
              <a:noFill/>
            </p:spPr>
            <p:txBody>
              <a:bodyPr wrap="none" rtlCol="0">
                <a:spAutoFit/>
              </a:bodyPr>
              <a:lstStyle/>
              <a:p>
                <a:pPr algn="r"/>
                <a:r>
                  <a:rPr lang="en-NZ" sz="1200" dirty="0">
                    <a:solidFill>
                      <a:prstClr val="black">
                        <a:lumMod val="75000"/>
                        <a:lumOff val="25000"/>
                      </a:prstClr>
                    </a:solidFill>
                  </a:rPr>
                  <a:t>Yet to retire</a:t>
                </a:r>
              </a:p>
            </p:txBody>
          </p:sp>
        </p:grpSp>
      </p:grpSp>
      <p:grpSp>
        <p:nvGrpSpPr>
          <p:cNvPr id="20" name="Group 19"/>
          <p:cNvGrpSpPr/>
          <p:nvPr/>
        </p:nvGrpSpPr>
        <p:grpSpPr>
          <a:xfrm>
            <a:off x="3048000" y="1158779"/>
            <a:ext cx="2439967" cy="307777"/>
            <a:chOff x="99225" y="1901729"/>
            <a:chExt cx="2439967" cy="307777"/>
          </a:xfrm>
        </p:grpSpPr>
        <p:sp>
          <p:nvSpPr>
            <p:cNvPr id="21" name="TextBox 20"/>
            <p:cNvSpPr txBox="1"/>
            <p:nvPr/>
          </p:nvSpPr>
          <p:spPr>
            <a:xfrm>
              <a:off x="200025" y="1901729"/>
              <a:ext cx="2339167" cy="307777"/>
            </a:xfrm>
            <a:prstGeom prst="rect">
              <a:avLst/>
            </a:prstGeom>
            <a:noFill/>
          </p:spPr>
          <p:txBody>
            <a:bodyPr wrap="none" rtlCol="0">
              <a:spAutoFit/>
            </a:bodyPr>
            <a:lstStyle/>
            <a:p>
              <a:r>
                <a:rPr lang="en-NZ" sz="1400" dirty="0">
                  <a:solidFill>
                    <a:prstClr val="black">
                      <a:lumMod val="75000"/>
                      <a:lumOff val="25000"/>
                    </a:prstClr>
                  </a:solidFill>
                </a:rPr>
                <a:t>AGE BY HOUSEHOLD INCOME</a:t>
              </a:r>
            </a:p>
          </p:txBody>
        </p:sp>
        <p:sp>
          <p:nvSpPr>
            <p:cNvPr id="22" name="Rectangle 21"/>
            <p:cNvSpPr/>
            <p:nvPr/>
          </p:nvSpPr>
          <p:spPr>
            <a:xfrm>
              <a:off x="99225" y="2004042"/>
              <a:ext cx="100800" cy="1031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cxnSp>
        <p:nvCxnSpPr>
          <p:cNvPr id="25" name="Straight Connector 24"/>
          <p:cNvCxnSpPr/>
          <p:nvPr/>
        </p:nvCxnSpPr>
        <p:spPr>
          <a:xfrm>
            <a:off x="3048000" y="946150"/>
            <a:ext cx="0" cy="53162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096000" y="3604290"/>
            <a:ext cx="0" cy="26581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0" y="3604290"/>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1375" y="3729208"/>
            <a:ext cx="899417" cy="307777"/>
            <a:chOff x="99225" y="1901729"/>
            <a:chExt cx="899417" cy="307777"/>
          </a:xfrm>
        </p:grpSpPr>
        <p:sp>
          <p:nvSpPr>
            <p:cNvPr id="53" name="TextBox 52"/>
            <p:cNvSpPr txBox="1"/>
            <p:nvPr/>
          </p:nvSpPr>
          <p:spPr>
            <a:xfrm>
              <a:off x="200025" y="1901729"/>
              <a:ext cx="798617" cy="307777"/>
            </a:xfrm>
            <a:prstGeom prst="rect">
              <a:avLst/>
            </a:prstGeom>
            <a:noFill/>
          </p:spPr>
          <p:txBody>
            <a:bodyPr wrap="none" rtlCol="0">
              <a:spAutoFit/>
            </a:bodyPr>
            <a:lstStyle/>
            <a:p>
              <a:r>
                <a:rPr lang="en-NZ" sz="1400" dirty="0">
                  <a:solidFill>
                    <a:prstClr val="black">
                      <a:lumMod val="75000"/>
                      <a:lumOff val="25000"/>
                    </a:prstClr>
                  </a:solidFill>
                </a:rPr>
                <a:t>GENDER</a:t>
              </a:r>
            </a:p>
          </p:txBody>
        </p:sp>
        <p:sp>
          <p:nvSpPr>
            <p:cNvPr id="54" name="Rectangle 53"/>
            <p:cNvSpPr/>
            <p:nvPr/>
          </p:nvSpPr>
          <p:spPr>
            <a:xfrm>
              <a:off x="99225" y="2004042"/>
              <a:ext cx="100800" cy="1031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55" name="Group 54"/>
          <p:cNvGrpSpPr/>
          <p:nvPr/>
        </p:nvGrpSpPr>
        <p:grpSpPr>
          <a:xfrm>
            <a:off x="3046625" y="3729208"/>
            <a:ext cx="862034" cy="307777"/>
            <a:chOff x="99225" y="1901729"/>
            <a:chExt cx="862034" cy="307777"/>
          </a:xfrm>
        </p:grpSpPr>
        <p:sp>
          <p:nvSpPr>
            <p:cNvPr id="56" name="TextBox 55"/>
            <p:cNvSpPr txBox="1"/>
            <p:nvPr/>
          </p:nvSpPr>
          <p:spPr>
            <a:xfrm>
              <a:off x="200025" y="1901729"/>
              <a:ext cx="761234" cy="307777"/>
            </a:xfrm>
            <a:prstGeom prst="rect">
              <a:avLst/>
            </a:prstGeom>
            <a:noFill/>
          </p:spPr>
          <p:txBody>
            <a:bodyPr wrap="none" rtlCol="0">
              <a:spAutoFit/>
            </a:bodyPr>
            <a:lstStyle/>
            <a:p>
              <a:r>
                <a:rPr lang="en-NZ" sz="1400" dirty="0">
                  <a:solidFill>
                    <a:prstClr val="black">
                      <a:lumMod val="75000"/>
                      <a:lumOff val="25000"/>
                    </a:prstClr>
                  </a:solidFill>
                </a:rPr>
                <a:t>REGION</a:t>
              </a:r>
            </a:p>
          </p:txBody>
        </p:sp>
        <p:sp>
          <p:nvSpPr>
            <p:cNvPr id="57" name="Rectangle 56"/>
            <p:cNvSpPr/>
            <p:nvPr/>
          </p:nvSpPr>
          <p:spPr>
            <a:xfrm>
              <a:off x="99225" y="2004042"/>
              <a:ext cx="100800" cy="1031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58" name="Group 57"/>
          <p:cNvGrpSpPr/>
          <p:nvPr/>
        </p:nvGrpSpPr>
        <p:grpSpPr>
          <a:xfrm>
            <a:off x="6094625" y="3729208"/>
            <a:ext cx="1605956" cy="307777"/>
            <a:chOff x="99225" y="1901729"/>
            <a:chExt cx="1605956" cy="307777"/>
          </a:xfrm>
        </p:grpSpPr>
        <p:sp>
          <p:nvSpPr>
            <p:cNvPr id="59" name="TextBox 58"/>
            <p:cNvSpPr txBox="1"/>
            <p:nvPr/>
          </p:nvSpPr>
          <p:spPr>
            <a:xfrm>
              <a:off x="200025" y="1901729"/>
              <a:ext cx="1505156" cy="307777"/>
            </a:xfrm>
            <a:prstGeom prst="rect">
              <a:avLst/>
            </a:prstGeom>
            <a:noFill/>
          </p:spPr>
          <p:txBody>
            <a:bodyPr wrap="none" rtlCol="0">
              <a:spAutoFit/>
            </a:bodyPr>
            <a:lstStyle/>
            <a:p>
              <a:r>
                <a:rPr lang="en-NZ" sz="1400" dirty="0">
                  <a:solidFill>
                    <a:prstClr val="black">
                      <a:lumMod val="75000"/>
                      <a:lumOff val="25000"/>
                    </a:prstClr>
                  </a:solidFill>
                </a:rPr>
                <a:t>LIVING SITUATION</a:t>
              </a:r>
            </a:p>
          </p:txBody>
        </p:sp>
        <p:sp>
          <p:nvSpPr>
            <p:cNvPr id="60" name="Rectangle 59"/>
            <p:cNvSpPr/>
            <p:nvPr/>
          </p:nvSpPr>
          <p:spPr>
            <a:xfrm>
              <a:off x="99225" y="2004042"/>
              <a:ext cx="100800" cy="1031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61" name="Group 60"/>
          <p:cNvGrpSpPr/>
          <p:nvPr/>
        </p:nvGrpSpPr>
        <p:grpSpPr>
          <a:xfrm>
            <a:off x="6300679" y="4094603"/>
            <a:ext cx="2522508" cy="1819270"/>
            <a:chOff x="771594" y="1103427"/>
            <a:chExt cx="2522508" cy="1819270"/>
          </a:xfrm>
        </p:grpSpPr>
        <p:graphicFrame>
          <p:nvGraphicFramePr>
            <p:cNvPr id="62" name="Chart 61"/>
            <p:cNvGraphicFramePr/>
            <p:nvPr>
              <p:extLst>
                <p:ext uri="{D42A27DB-BD31-4B8C-83A1-F6EECF244321}">
                  <p14:modId xmlns:p14="http://schemas.microsoft.com/office/powerpoint/2010/main" val="295158463"/>
                </p:ext>
              </p:extLst>
            </p:nvPr>
          </p:nvGraphicFramePr>
          <p:xfrm>
            <a:off x="771594" y="1201503"/>
            <a:ext cx="2517418" cy="1708229"/>
          </p:xfrm>
          <a:graphic>
            <a:graphicData uri="http://schemas.openxmlformats.org/drawingml/2006/chart">
              <c:chart xmlns:c="http://schemas.openxmlformats.org/drawingml/2006/chart" xmlns:r="http://schemas.openxmlformats.org/officeDocument/2006/relationships" r:id="rId3"/>
            </a:graphicData>
          </a:graphic>
        </p:graphicFrame>
        <p:grpSp>
          <p:nvGrpSpPr>
            <p:cNvPr id="63" name="Group 62"/>
            <p:cNvGrpSpPr/>
            <p:nvPr/>
          </p:nvGrpSpPr>
          <p:grpSpPr>
            <a:xfrm>
              <a:off x="2640733" y="2343076"/>
              <a:ext cx="653369" cy="579621"/>
              <a:chOff x="2109887" y="2901148"/>
              <a:chExt cx="653369" cy="579621"/>
            </a:xfrm>
          </p:grpSpPr>
          <p:sp>
            <p:nvSpPr>
              <p:cNvPr id="67" name="TextBox 66"/>
              <p:cNvSpPr txBox="1"/>
              <p:nvPr/>
            </p:nvSpPr>
            <p:spPr>
              <a:xfrm>
                <a:off x="2137764" y="3080659"/>
                <a:ext cx="625492" cy="400110"/>
              </a:xfrm>
              <a:prstGeom prst="rect">
                <a:avLst/>
              </a:prstGeom>
              <a:noFill/>
            </p:spPr>
            <p:txBody>
              <a:bodyPr wrap="none" rtlCol="0">
                <a:spAutoFit/>
              </a:bodyPr>
              <a:lstStyle/>
              <a:p>
                <a:r>
                  <a:rPr lang="en-NZ" sz="2000" dirty="0">
                    <a:solidFill>
                      <a:prstClr val="black">
                        <a:lumMod val="75000"/>
                        <a:lumOff val="25000"/>
                      </a:prstClr>
                    </a:solidFill>
                    <a:latin typeface="Calibri Light" panose="020F0302020204030204"/>
                  </a:rPr>
                  <a:t>76%</a:t>
                </a:r>
              </a:p>
            </p:txBody>
          </p:sp>
          <p:sp>
            <p:nvSpPr>
              <p:cNvPr id="68" name="TextBox 67"/>
              <p:cNvSpPr txBox="1"/>
              <p:nvPr/>
            </p:nvSpPr>
            <p:spPr>
              <a:xfrm>
                <a:off x="2109887" y="2901148"/>
                <a:ext cx="620683" cy="276999"/>
              </a:xfrm>
              <a:prstGeom prst="rect">
                <a:avLst/>
              </a:prstGeom>
              <a:noFill/>
            </p:spPr>
            <p:txBody>
              <a:bodyPr wrap="none" rtlCol="0">
                <a:spAutoFit/>
              </a:bodyPr>
              <a:lstStyle/>
              <a:p>
                <a:r>
                  <a:rPr lang="en-NZ" sz="1200" dirty="0">
                    <a:solidFill>
                      <a:prstClr val="black">
                        <a:lumMod val="75000"/>
                        <a:lumOff val="25000"/>
                      </a:prstClr>
                    </a:solidFill>
                  </a:rPr>
                  <a:t>Couple</a:t>
                </a:r>
              </a:p>
            </p:txBody>
          </p:sp>
        </p:grpSp>
        <p:grpSp>
          <p:nvGrpSpPr>
            <p:cNvPr id="64" name="Group 63"/>
            <p:cNvGrpSpPr/>
            <p:nvPr/>
          </p:nvGrpSpPr>
          <p:grpSpPr>
            <a:xfrm>
              <a:off x="798905" y="1103427"/>
              <a:ext cx="625492" cy="588193"/>
              <a:chOff x="2222416" y="186757"/>
              <a:chExt cx="625492" cy="588193"/>
            </a:xfrm>
          </p:grpSpPr>
          <p:sp>
            <p:nvSpPr>
              <p:cNvPr id="65" name="TextBox 64"/>
              <p:cNvSpPr txBox="1"/>
              <p:nvPr/>
            </p:nvSpPr>
            <p:spPr>
              <a:xfrm>
                <a:off x="2222416" y="374840"/>
                <a:ext cx="625492" cy="400110"/>
              </a:xfrm>
              <a:prstGeom prst="rect">
                <a:avLst/>
              </a:prstGeom>
              <a:noFill/>
            </p:spPr>
            <p:txBody>
              <a:bodyPr wrap="none" rtlCol="0">
                <a:spAutoFit/>
              </a:bodyPr>
              <a:lstStyle/>
              <a:p>
                <a:pPr algn="r"/>
                <a:r>
                  <a:rPr lang="en-NZ" sz="2000" dirty="0">
                    <a:solidFill>
                      <a:prstClr val="black">
                        <a:lumMod val="75000"/>
                        <a:lumOff val="25000"/>
                      </a:prstClr>
                    </a:solidFill>
                    <a:latin typeface="Calibri Light" panose="020F0302020204030204"/>
                  </a:rPr>
                  <a:t>24%</a:t>
                </a:r>
              </a:p>
            </p:txBody>
          </p:sp>
          <p:sp>
            <p:nvSpPr>
              <p:cNvPr id="66" name="TextBox 65"/>
              <p:cNvSpPr txBox="1"/>
              <p:nvPr/>
            </p:nvSpPr>
            <p:spPr>
              <a:xfrm>
                <a:off x="2237564" y="186757"/>
                <a:ext cx="554959" cy="276999"/>
              </a:xfrm>
              <a:prstGeom prst="rect">
                <a:avLst/>
              </a:prstGeom>
              <a:noFill/>
            </p:spPr>
            <p:txBody>
              <a:bodyPr wrap="none" rtlCol="0">
                <a:spAutoFit/>
              </a:bodyPr>
              <a:lstStyle/>
              <a:p>
                <a:pPr algn="r"/>
                <a:r>
                  <a:rPr lang="en-NZ" sz="1200" dirty="0">
                    <a:solidFill>
                      <a:prstClr val="black">
                        <a:lumMod val="75000"/>
                        <a:lumOff val="25000"/>
                      </a:prstClr>
                    </a:solidFill>
                  </a:rPr>
                  <a:t>Single</a:t>
                </a:r>
              </a:p>
            </p:txBody>
          </p:sp>
        </p:grpSp>
      </p:grpSp>
      <p:grpSp>
        <p:nvGrpSpPr>
          <p:cNvPr id="76" name="Group 12"/>
          <p:cNvGrpSpPr>
            <a:grpSpLocks noChangeAspect="1"/>
          </p:cNvGrpSpPr>
          <p:nvPr/>
        </p:nvGrpSpPr>
        <p:grpSpPr bwMode="auto">
          <a:xfrm>
            <a:off x="4039033" y="3714464"/>
            <a:ext cx="1746099" cy="2527073"/>
            <a:chOff x="3" y="-318"/>
            <a:chExt cx="2048" cy="2964"/>
          </a:xfrm>
          <a:solidFill>
            <a:schemeClr val="accent2">
              <a:lumMod val="60000"/>
              <a:lumOff val="40000"/>
            </a:schemeClr>
          </a:solidFill>
        </p:grpSpPr>
        <p:sp>
          <p:nvSpPr>
            <p:cNvPr id="77" name="Freeform 19"/>
            <p:cNvSpPr>
              <a:spLocks/>
            </p:cNvSpPr>
            <p:nvPr/>
          </p:nvSpPr>
          <p:spPr bwMode="auto">
            <a:xfrm>
              <a:off x="992" y="-318"/>
              <a:ext cx="1059" cy="1664"/>
            </a:xfrm>
            <a:custGeom>
              <a:avLst/>
              <a:gdLst>
                <a:gd name="T0" fmla="*/ 54 w 1059"/>
                <a:gd name="T1" fmla="*/ 24 h 1664"/>
                <a:gd name="T2" fmla="*/ 96 w 1059"/>
                <a:gd name="T3" fmla="*/ 78 h 1664"/>
                <a:gd name="T4" fmla="*/ 116 w 1059"/>
                <a:gd name="T5" fmla="*/ 124 h 1664"/>
                <a:gd name="T6" fmla="*/ 147 w 1059"/>
                <a:gd name="T7" fmla="*/ 90 h 1664"/>
                <a:gd name="T8" fmla="*/ 149 w 1059"/>
                <a:gd name="T9" fmla="*/ 127 h 1664"/>
                <a:gd name="T10" fmla="*/ 194 w 1059"/>
                <a:gd name="T11" fmla="*/ 131 h 1664"/>
                <a:gd name="T12" fmla="*/ 224 w 1059"/>
                <a:gd name="T13" fmla="*/ 144 h 1664"/>
                <a:gd name="T14" fmla="*/ 278 w 1059"/>
                <a:gd name="T15" fmla="*/ 181 h 1664"/>
                <a:gd name="T16" fmla="*/ 268 w 1059"/>
                <a:gd name="T17" fmla="*/ 186 h 1664"/>
                <a:gd name="T18" fmla="*/ 291 w 1059"/>
                <a:gd name="T19" fmla="*/ 196 h 1664"/>
                <a:gd name="T20" fmla="*/ 330 w 1059"/>
                <a:gd name="T21" fmla="*/ 232 h 1664"/>
                <a:gd name="T22" fmla="*/ 346 w 1059"/>
                <a:gd name="T23" fmla="*/ 288 h 1664"/>
                <a:gd name="T24" fmla="*/ 345 w 1059"/>
                <a:gd name="T25" fmla="*/ 320 h 1664"/>
                <a:gd name="T26" fmla="*/ 327 w 1059"/>
                <a:gd name="T27" fmla="*/ 330 h 1664"/>
                <a:gd name="T28" fmla="*/ 399 w 1059"/>
                <a:gd name="T29" fmla="*/ 445 h 1664"/>
                <a:gd name="T30" fmla="*/ 394 w 1059"/>
                <a:gd name="T31" fmla="*/ 466 h 1664"/>
                <a:gd name="T32" fmla="*/ 391 w 1059"/>
                <a:gd name="T33" fmla="*/ 497 h 1664"/>
                <a:gd name="T34" fmla="*/ 387 w 1059"/>
                <a:gd name="T35" fmla="*/ 530 h 1664"/>
                <a:gd name="T36" fmla="*/ 369 w 1059"/>
                <a:gd name="T37" fmla="*/ 557 h 1664"/>
                <a:gd name="T38" fmla="*/ 440 w 1059"/>
                <a:gd name="T39" fmla="*/ 575 h 1664"/>
                <a:gd name="T40" fmla="*/ 482 w 1059"/>
                <a:gd name="T41" fmla="*/ 616 h 1664"/>
                <a:gd name="T42" fmla="*/ 498 w 1059"/>
                <a:gd name="T43" fmla="*/ 507 h 1664"/>
                <a:gd name="T44" fmla="*/ 572 w 1059"/>
                <a:gd name="T45" fmla="*/ 536 h 1664"/>
                <a:gd name="T46" fmla="*/ 580 w 1059"/>
                <a:gd name="T47" fmla="*/ 571 h 1664"/>
                <a:gd name="T48" fmla="*/ 606 w 1059"/>
                <a:gd name="T49" fmla="*/ 688 h 1664"/>
                <a:gd name="T50" fmla="*/ 636 w 1059"/>
                <a:gd name="T51" fmla="*/ 754 h 1664"/>
                <a:gd name="T52" fmla="*/ 806 w 1059"/>
                <a:gd name="T53" fmla="*/ 827 h 1664"/>
                <a:gd name="T54" fmla="*/ 817 w 1059"/>
                <a:gd name="T55" fmla="*/ 839 h 1664"/>
                <a:gd name="T56" fmla="*/ 868 w 1059"/>
                <a:gd name="T57" fmla="*/ 827 h 1664"/>
                <a:gd name="T58" fmla="*/ 1002 w 1059"/>
                <a:gd name="T59" fmla="*/ 750 h 1664"/>
                <a:gd name="T60" fmla="*/ 1048 w 1059"/>
                <a:gd name="T61" fmla="*/ 821 h 1664"/>
                <a:gd name="T62" fmla="*/ 1021 w 1059"/>
                <a:gd name="T63" fmla="*/ 938 h 1664"/>
                <a:gd name="T64" fmla="*/ 963 w 1059"/>
                <a:gd name="T65" fmla="*/ 1022 h 1664"/>
                <a:gd name="T66" fmla="*/ 936 w 1059"/>
                <a:gd name="T67" fmla="*/ 1066 h 1664"/>
                <a:gd name="T68" fmla="*/ 899 w 1059"/>
                <a:gd name="T69" fmla="*/ 1094 h 1664"/>
                <a:gd name="T70" fmla="*/ 781 w 1059"/>
                <a:gd name="T71" fmla="*/ 1206 h 1664"/>
                <a:gd name="T72" fmla="*/ 703 w 1059"/>
                <a:gd name="T73" fmla="*/ 1383 h 1664"/>
                <a:gd name="T74" fmla="*/ 520 w 1059"/>
                <a:gd name="T75" fmla="*/ 1622 h 1664"/>
                <a:gd name="T76" fmla="*/ 392 w 1059"/>
                <a:gd name="T77" fmla="*/ 1609 h 1664"/>
                <a:gd name="T78" fmla="*/ 338 w 1059"/>
                <a:gd name="T79" fmla="*/ 1574 h 1664"/>
                <a:gd name="T80" fmla="*/ 431 w 1059"/>
                <a:gd name="T81" fmla="*/ 1306 h 1664"/>
                <a:gd name="T82" fmla="*/ 248 w 1059"/>
                <a:gd name="T83" fmla="*/ 1184 h 1664"/>
                <a:gd name="T84" fmla="*/ 263 w 1059"/>
                <a:gd name="T85" fmla="*/ 1056 h 1664"/>
                <a:gd name="T86" fmla="*/ 350 w 1059"/>
                <a:gd name="T87" fmla="*/ 933 h 1664"/>
                <a:gd name="T88" fmla="*/ 391 w 1059"/>
                <a:gd name="T89" fmla="*/ 857 h 1664"/>
                <a:gd name="T90" fmla="*/ 376 w 1059"/>
                <a:gd name="T91" fmla="*/ 852 h 1664"/>
                <a:gd name="T92" fmla="*/ 377 w 1059"/>
                <a:gd name="T93" fmla="*/ 830 h 1664"/>
                <a:gd name="T94" fmla="*/ 404 w 1059"/>
                <a:gd name="T95" fmla="*/ 780 h 1664"/>
                <a:gd name="T96" fmla="*/ 364 w 1059"/>
                <a:gd name="T97" fmla="*/ 616 h 1664"/>
                <a:gd name="T98" fmla="*/ 392 w 1059"/>
                <a:gd name="T99" fmla="*/ 610 h 1664"/>
                <a:gd name="T100" fmla="*/ 327 w 1059"/>
                <a:gd name="T101" fmla="*/ 580 h 1664"/>
                <a:gd name="T102" fmla="*/ 319 w 1059"/>
                <a:gd name="T103" fmla="*/ 494 h 1664"/>
                <a:gd name="T104" fmla="*/ 299 w 1059"/>
                <a:gd name="T105" fmla="*/ 453 h 1664"/>
                <a:gd name="T106" fmla="*/ 314 w 1059"/>
                <a:gd name="T107" fmla="*/ 438 h 1664"/>
                <a:gd name="T108" fmla="*/ 309 w 1059"/>
                <a:gd name="T109" fmla="*/ 410 h 1664"/>
                <a:gd name="T110" fmla="*/ 281 w 1059"/>
                <a:gd name="T111" fmla="*/ 425 h 1664"/>
                <a:gd name="T112" fmla="*/ 271 w 1059"/>
                <a:gd name="T113" fmla="*/ 459 h 1664"/>
                <a:gd name="T114" fmla="*/ 180 w 1059"/>
                <a:gd name="T115" fmla="*/ 333 h 1664"/>
                <a:gd name="T116" fmla="*/ 176 w 1059"/>
                <a:gd name="T117" fmla="*/ 216 h 1664"/>
                <a:gd name="T118" fmla="*/ 122 w 1059"/>
                <a:gd name="T119" fmla="*/ 244 h 1664"/>
                <a:gd name="T120" fmla="*/ 87 w 1059"/>
                <a:gd name="T121" fmla="*/ 198 h 1664"/>
                <a:gd name="T122" fmla="*/ 36 w 1059"/>
                <a:gd name="T123" fmla="*/ 60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59" h="1664">
                  <a:moveTo>
                    <a:pt x="73" y="0"/>
                  </a:moveTo>
                  <a:lnTo>
                    <a:pt x="75" y="5"/>
                  </a:lnTo>
                  <a:lnTo>
                    <a:pt x="75" y="11"/>
                  </a:lnTo>
                  <a:lnTo>
                    <a:pt x="73" y="20"/>
                  </a:lnTo>
                  <a:lnTo>
                    <a:pt x="73" y="26"/>
                  </a:lnTo>
                  <a:lnTo>
                    <a:pt x="69" y="26"/>
                  </a:lnTo>
                  <a:lnTo>
                    <a:pt x="65" y="24"/>
                  </a:lnTo>
                  <a:lnTo>
                    <a:pt x="64" y="23"/>
                  </a:lnTo>
                  <a:lnTo>
                    <a:pt x="60" y="21"/>
                  </a:lnTo>
                  <a:lnTo>
                    <a:pt x="59" y="21"/>
                  </a:lnTo>
                  <a:lnTo>
                    <a:pt x="54" y="21"/>
                  </a:lnTo>
                  <a:lnTo>
                    <a:pt x="54" y="24"/>
                  </a:lnTo>
                  <a:lnTo>
                    <a:pt x="55" y="28"/>
                  </a:lnTo>
                  <a:lnTo>
                    <a:pt x="57" y="29"/>
                  </a:lnTo>
                  <a:lnTo>
                    <a:pt x="59" y="31"/>
                  </a:lnTo>
                  <a:lnTo>
                    <a:pt x="62" y="31"/>
                  </a:lnTo>
                  <a:lnTo>
                    <a:pt x="65" y="33"/>
                  </a:lnTo>
                  <a:lnTo>
                    <a:pt x="69" y="33"/>
                  </a:lnTo>
                  <a:lnTo>
                    <a:pt x="70" y="33"/>
                  </a:lnTo>
                  <a:lnTo>
                    <a:pt x="73" y="33"/>
                  </a:lnTo>
                  <a:lnTo>
                    <a:pt x="75" y="47"/>
                  </a:lnTo>
                  <a:lnTo>
                    <a:pt x="80" y="59"/>
                  </a:lnTo>
                  <a:lnTo>
                    <a:pt x="88" y="69"/>
                  </a:lnTo>
                  <a:lnTo>
                    <a:pt x="96" y="78"/>
                  </a:lnTo>
                  <a:lnTo>
                    <a:pt x="101" y="90"/>
                  </a:lnTo>
                  <a:lnTo>
                    <a:pt x="98" y="90"/>
                  </a:lnTo>
                  <a:lnTo>
                    <a:pt x="96" y="90"/>
                  </a:lnTo>
                  <a:lnTo>
                    <a:pt x="95" y="90"/>
                  </a:lnTo>
                  <a:lnTo>
                    <a:pt x="91" y="90"/>
                  </a:lnTo>
                  <a:lnTo>
                    <a:pt x="88" y="90"/>
                  </a:lnTo>
                  <a:lnTo>
                    <a:pt x="85" y="90"/>
                  </a:lnTo>
                  <a:lnTo>
                    <a:pt x="100" y="103"/>
                  </a:lnTo>
                  <a:lnTo>
                    <a:pt x="118" y="116"/>
                  </a:lnTo>
                  <a:lnTo>
                    <a:pt x="118" y="119"/>
                  </a:lnTo>
                  <a:lnTo>
                    <a:pt x="118" y="121"/>
                  </a:lnTo>
                  <a:lnTo>
                    <a:pt x="116" y="124"/>
                  </a:lnTo>
                  <a:lnTo>
                    <a:pt x="114" y="124"/>
                  </a:lnTo>
                  <a:lnTo>
                    <a:pt x="113" y="126"/>
                  </a:lnTo>
                  <a:lnTo>
                    <a:pt x="111" y="129"/>
                  </a:lnTo>
                  <a:lnTo>
                    <a:pt x="111" y="132"/>
                  </a:lnTo>
                  <a:lnTo>
                    <a:pt x="119" y="129"/>
                  </a:lnTo>
                  <a:lnTo>
                    <a:pt x="124" y="123"/>
                  </a:lnTo>
                  <a:lnTo>
                    <a:pt x="127" y="114"/>
                  </a:lnTo>
                  <a:lnTo>
                    <a:pt x="131" y="106"/>
                  </a:lnTo>
                  <a:lnTo>
                    <a:pt x="134" y="98"/>
                  </a:lnTo>
                  <a:lnTo>
                    <a:pt x="139" y="91"/>
                  </a:lnTo>
                  <a:lnTo>
                    <a:pt x="142" y="90"/>
                  </a:lnTo>
                  <a:lnTo>
                    <a:pt x="147" y="90"/>
                  </a:lnTo>
                  <a:lnTo>
                    <a:pt x="150" y="91"/>
                  </a:lnTo>
                  <a:lnTo>
                    <a:pt x="154" y="95"/>
                  </a:lnTo>
                  <a:lnTo>
                    <a:pt x="157" y="96"/>
                  </a:lnTo>
                  <a:lnTo>
                    <a:pt x="160" y="98"/>
                  </a:lnTo>
                  <a:lnTo>
                    <a:pt x="160" y="103"/>
                  </a:lnTo>
                  <a:lnTo>
                    <a:pt x="158" y="108"/>
                  </a:lnTo>
                  <a:lnTo>
                    <a:pt x="155" y="109"/>
                  </a:lnTo>
                  <a:lnTo>
                    <a:pt x="154" y="113"/>
                  </a:lnTo>
                  <a:lnTo>
                    <a:pt x="150" y="116"/>
                  </a:lnTo>
                  <a:lnTo>
                    <a:pt x="149" y="119"/>
                  </a:lnTo>
                  <a:lnTo>
                    <a:pt x="149" y="124"/>
                  </a:lnTo>
                  <a:lnTo>
                    <a:pt x="149" y="127"/>
                  </a:lnTo>
                  <a:lnTo>
                    <a:pt x="150" y="131"/>
                  </a:lnTo>
                  <a:lnTo>
                    <a:pt x="154" y="132"/>
                  </a:lnTo>
                  <a:lnTo>
                    <a:pt x="157" y="132"/>
                  </a:lnTo>
                  <a:lnTo>
                    <a:pt x="160" y="134"/>
                  </a:lnTo>
                  <a:lnTo>
                    <a:pt x="163" y="136"/>
                  </a:lnTo>
                  <a:lnTo>
                    <a:pt x="165" y="137"/>
                  </a:lnTo>
                  <a:lnTo>
                    <a:pt x="168" y="134"/>
                  </a:lnTo>
                  <a:lnTo>
                    <a:pt x="170" y="131"/>
                  </a:lnTo>
                  <a:lnTo>
                    <a:pt x="170" y="127"/>
                  </a:lnTo>
                  <a:lnTo>
                    <a:pt x="172" y="124"/>
                  </a:lnTo>
                  <a:lnTo>
                    <a:pt x="183" y="129"/>
                  </a:lnTo>
                  <a:lnTo>
                    <a:pt x="194" y="131"/>
                  </a:lnTo>
                  <a:lnTo>
                    <a:pt x="204" y="134"/>
                  </a:lnTo>
                  <a:lnTo>
                    <a:pt x="212" y="141"/>
                  </a:lnTo>
                  <a:lnTo>
                    <a:pt x="212" y="145"/>
                  </a:lnTo>
                  <a:lnTo>
                    <a:pt x="211" y="147"/>
                  </a:lnTo>
                  <a:lnTo>
                    <a:pt x="209" y="149"/>
                  </a:lnTo>
                  <a:lnTo>
                    <a:pt x="206" y="150"/>
                  </a:lnTo>
                  <a:lnTo>
                    <a:pt x="204" y="154"/>
                  </a:lnTo>
                  <a:lnTo>
                    <a:pt x="203" y="155"/>
                  </a:lnTo>
                  <a:lnTo>
                    <a:pt x="209" y="157"/>
                  </a:lnTo>
                  <a:lnTo>
                    <a:pt x="214" y="154"/>
                  </a:lnTo>
                  <a:lnTo>
                    <a:pt x="219" y="149"/>
                  </a:lnTo>
                  <a:lnTo>
                    <a:pt x="224" y="144"/>
                  </a:lnTo>
                  <a:lnTo>
                    <a:pt x="232" y="141"/>
                  </a:lnTo>
                  <a:lnTo>
                    <a:pt x="235" y="145"/>
                  </a:lnTo>
                  <a:lnTo>
                    <a:pt x="239" y="149"/>
                  </a:lnTo>
                  <a:lnTo>
                    <a:pt x="242" y="154"/>
                  </a:lnTo>
                  <a:lnTo>
                    <a:pt x="247" y="157"/>
                  </a:lnTo>
                  <a:lnTo>
                    <a:pt x="250" y="160"/>
                  </a:lnTo>
                  <a:lnTo>
                    <a:pt x="261" y="160"/>
                  </a:lnTo>
                  <a:lnTo>
                    <a:pt x="271" y="160"/>
                  </a:lnTo>
                  <a:lnTo>
                    <a:pt x="279" y="165"/>
                  </a:lnTo>
                  <a:lnTo>
                    <a:pt x="283" y="172"/>
                  </a:lnTo>
                  <a:lnTo>
                    <a:pt x="283" y="181"/>
                  </a:lnTo>
                  <a:lnTo>
                    <a:pt x="278" y="181"/>
                  </a:lnTo>
                  <a:lnTo>
                    <a:pt x="273" y="180"/>
                  </a:lnTo>
                  <a:lnTo>
                    <a:pt x="270" y="177"/>
                  </a:lnTo>
                  <a:lnTo>
                    <a:pt x="265" y="175"/>
                  </a:lnTo>
                  <a:lnTo>
                    <a:pt x="260" y="175"/>
                  </a:lnTo>
                  <a:lnTo>
                    <a:pt x="257" y="177"/>
                  </a:lnTo>
                  <a:lnTo>
                    <a:pt x="255" y="180"/>
                  </a:lnTo>
                  <a:lnTo>
                    <a:pt x="255" y="185"/>
                  </a:lnTo>
                  <a:lnTo>
                    <a:pt x="257" y="186"/>
                  </a:lnTo>
                  <a:lnTo>
                    <a:pt x="258" y="186"/>
                  </a:lnTo>
                  <a:lnTo>
                    <a:pt x="261" y="186"/>
                  </a:lnTo>
                  <a:lnTo>
                    <a:pt x="265" y="186"/>
                  </a:lnTo>
                  <a:lnTo>
                    <a:pt x="268" y="186"/>
                  </a:lnTo>
                  <a:lnTo>
                    <a:pt x="271" y="186"/>
                  </a:lnTo>
                  <a:lnTo>
                    <a:pt x="271" y="201"/>
                  </a:lnTo>
                  <a:lnTo>
                    <a:pt x="276" y="211"/>
                  </a:lnTo>
                  <a:lnTo>
                    <a:pt x="283" y="217"/>
                  </a:lnTo>
                  <a:lnTo>
                    <a:pt x="283" y="214"/>
                  </a:lnTo>
                  <a:lnTo>
                    <a:pt x="283" y="211"/>
                  </a:lnTo>
                  <a:lnTo>
                    <a:pt x="281" y="208"/>
                  </a:lnTo>
                  <a:lnTo>
                    <a:pt x="279" y="204"/>
                  </a:lnTo>
                  <a:lnTo>
                    <a:pt x="278" y="203"/>
                  </a:lnTo>
                  <a:lnTo>
                    <a:pt x="279" y="199"/>
                  </a:lnTo>
                  <a:lnTo>
                    <a:pt x="281" y="196"/>
                  </a:lnTo>
                  <a:lnTo>
                    <a:pt x="291" y="196"/>
                  </a:lnTo>
                  <a:lnTo>
                    <a:pt x="297" y="191"/>
                  </a:lnTo>
                  <a:lnTo>
                    <a:pt x="304" y="186"/>
                  </a:lnTo>
                  <a:lnTo>
                    <a:pt x="310" y="181"/>
                  </a:lnTo>
                  <a:lnTo>
                    <a:pt x="319" y="177"/>
                  </a:lnTo>
                  <a:lnTo>
                    <a:pt x="317" y="193"/>
                  </a:lnTo>
                  <a:lnTo>
                    <a:pt x="317" y="206"/>
                  </a:lnTo>
                  <a:lnTo>
                    <a:pt x="319" y="217"/>
                  </a:lnTo>
                  <a:lnTo>
                    <a:pt x="322" y="230"/>
                  </a:lnTo>
                  <a:lnTo>
                    <a:pt x="324" y="234"/>
                  </a:lnTo>
                  <a:lnTo>
                    <a:pt x="325" y="234"/>
                  </a:lnTo>
                  <a:lnTo>
                    <a:pt x="327" y="234"/>
                  </a:lnTo>
                  <a:lnTo>
                    <a:pt x="330" y="232"/>
                  </a:lnTo>
                  <a:lnTo>
                    <a:pt x="332" y="230"/>
                  </a:lnTo>
                  <a:lnTo>
                    <a:pt x="335" y="230"/>
                  </a:lnTo>
                  <a:lnTo>
                    <a:pt x="342" y="248"/>
                  </a:lnTo>
                  <a:lnTo>
                    <a:pt x="350" y="265"/>
                  </a:lnTo>
                  <a:lnTo>
                    <a:pt x="360" y="278"/>
                  </a:lnTo>
                  <a:lnTo>
                    <a:pt x="360" y="281"/>
                  </a:lnTo>
                  <a:lnTo>
                    <a:pt x="358" y="284"/>
                  </a:lnTo>
                  <a:lnTo>
                    <a:pt x="356" y="284"/>
                  </a:lnTo>
                  <a:lnTo>
                    <a:pt x="355" y="286"/>
                  </a:lnTo>
                  <a:lnTo>
                    <a:pt x="351" y="286"/>
                  </a:lnTo>
                  <a:lnTo>
                    <a:pt x="350" y="286"/>
                  </a:lnTo>
                  <a:lnTo>
                    <a:pt x="346" y="288"/>
                  </a:lnTo>
                  <a:lnTo>
                    <a:pt x="351" y="297"/>
                  </a:lnTo>
                  <a:lnTo>
                    <a:pt x="358" y="307"/>
                  </a:lnTo>
                  <a:lnTo>
                    <a:pt x="361" y="317"/>
                  </a:lnTo>
                  <a:lnTo>
                    <a:pt x="363" y="329"/>
                  </a:lnTo>
                  <a:lnTo>
                    <a:pt x="356" y="340"/>
                  </a:lnTo>
                  <a:lnTo>
                    <a:pt x="353" y="340"/>
                  </a:lnTo>
                  <a:lnTo>
                    <a:pt x="351" y="337"/>
                  </a:lnTo>
                  <a:lnTo>
                    <a:pt x="348" y="335"/>
                  </a:lnTo>
                  <a:lnTo>
                    <a:pt x="348" y="332"/>
                  </a:lnTo>
                  <a:lnTo>
                    <a:pt x="346" y="329"/>
                  </a:lnTo>
                  <a:lnTo>
                    <a:pt x="346" y="324"/>
                  </a:lnTo>
                  <a:lnTo>
                    <a:pt x="345" y="320"/>
                  </a:lnTo>
                  <a:lnTo>
                    <a:pt x="332" y="322"/>
                  </a:lnTo>
                  <a:lnTo>
                    <a:pt x="320" y="319"/>
                  </a:lnTo>
                  <a:lnTo>
                    <a:pt x="312" y="314"/>
                  </a:lnTo>
                  <a:lnTo>
                    <a:pt x="312" y="317"/>
                  </a:lnTo>
                  <a:lnTo>
                    <a:pt x="312" y="319"/>
                  </a:lnTo>
                  <a:lnTo>
                    <a:pt x="312" y="320"/>
                  </a:lnTo>
                  <a:lnTo>
                    <a:pt x="314" y="322"/>
                  </a:lnTo>
                  <a:lnTo>
                    <a:pt x="314" y="324"/>
                  </a:lnTo>
                  <a:lnTo>
                    <a:pt x="314" y="325"/>
                  </a:lnTo>
                  <a:lnTo>
                    <a:pt x="317" y="329"/>
                  </a:lnTo>
                  <a:lnTo>
                    <a:pt x="322" y="330"/>
                  </a:lnTo>
                  <a:lnTo>
                    <a:pt x="327" y="330"/>
                  </a:lnTo>
                  <a:lnTo>
                    <a:pt x="333" y="330"/>
                  </a:lnTo>
                  <a:lnTo>
                    <a:pt x="346" y="361"/>
                  </a:lnTo>
                  <a:lnTo>
                    <a:pt x="363" y="389"/>
                  </a:lnTo>
                  <a:lnTo>
                    <a:pt x="382" y="412"/>
                  </a:lnTo>
                  <a:lnTo>
                    <a:pt x="407" y="432"/>
                  </a:lnTo>
                  <a:lnTo>
                    <a:pt x="407" y="435"/>
                  </a:lnTo>
                  <a:lnTo>
                    <a:pt x="407" y="438"/>
                  </a:lnTo>
                  <a:lnTo>
                    <a:pt x="405" y="440"/>
                  </a:lnTo>
                  <a:lnTo>
                    <a:pt x="404" y="440"/>
                  </a:lnTo>
                  <a:lnTo>
                    <a:pt x="402" y="441"/>
                  </a:lnTo>
                  <a:lnTo>
                    <a:pt x="400" y="443"/>
                  </a:lnTo>
                  <a:lnTo>
                    <a:pt x="399" y="445"/>
                  </a:lnTo>
                  <a:lnTo>
                    <a:pt x="402" y="446"/>
                  </a:lnTo>
                  <a:lnTo>
                    <a:pt x="404" y="448"/>
                  </a:lnTo>
                  <a:lnTo>
                    <a:pt x="405" y="450"/>
                  </a:lnTo>
                  <a:lnTo>
                    <a:pt x="409" y="451"/>
                  </a:lnTo>
                  <a:lnTo>
                    <a:pt x="410" y="454"/>
                  </a:lnTo>
                  <a:lnTo>
                    <a:pt x="412" y="456"/>
                  </a:lnTo>
                  <a:lnTo>
                    <a:pt x="412" y="461"/>
                  </a:lnTo>
                  <a:lnTo>
                    <a:pt x="407" y="461"/>
                  </a:lnTo>
                  <a:lnTo>
                    <a:pt x="404" y="463"/>
                  </a:lnTo>
                  <a:lnTo>
                    <a:pt x="400" y="463"/>
                  </a:lnTo>
                  <a:lnTo>
                    <a:pt x="394" y="463"/>
                  </a:lnTo>
                  <a:lnTo>
                    <a:pt x="394" y="466"/>
                  </a:lnTo>
                  <a:lnTo>
                    <a:pt x="395" y="469"/>
                  </a:lnTo>
                  <a:lnTo>
                    <a:pt x="395" y="471"/>
                  </a:lnTo>
                  <a:lnTo>
                    <a:pt x="397" y="474"/>
                  </a:lnTo>
                  <a:lnTo>
                    <a:pt x="397" y="476"/>
                  </a:lnTo>
                  <a:lnTo>
                    <a:pt x="397" y="479"/>
                  </a:lnTo>
                  <a:lnTo>
                    <a:pt x="394" y="479"/>
                  </a:lnTo>
                  <a:lnTo>
                    <a:pt x="391" y="477"/>
                  </a:lnTo>
                  <a:lnTo>
                    <a:pt x="389" y="476"/>
                  </a:lnTo>
                  <a:lnTo>
                    <a:pt x="386" y="476"/>
                  </a:lnTo>
                  <a:lnTo>
                    <a:pt x="382" y="476"/>
                  </a:lnTo>
                  <a:lnTo>
                    <a:pt x="387" y="485"/>
                  </a:lnTo>
                  <a:lnTo>
                    <a:pt x="391" y="497"/>
                  </a:lnTo>
                  <a:lnTo>
                    <a:pt x="394" y="508"/>
                  </a:lnTo>
                  <a:lnTo>
                    <a:pt x="399" y="507"/>
                  </a:lnTo>
                  <a:lnTo>
                    <a:pt x="402" y="505"/>
                  </a:lnTo>
                  <a:lnTo>
                    <a:pt x="405" y="503"/>
                  </a:lnTo>
                  <a:lnTo>
                    <a:pt x="407" y="502"/>
                  </a:lnTo>
                  <a:lnTo>
                    <a:pt x="410" y="502"/>
                  </a:lnTo>
                  <a:lnTo>
                    <a:pt x="413" y="503"/>
                  </a:lnTo>
                  <a:lnTo>
                    <a:pt x="410" y="510"/>
                  </a:lnTo>
                  <a:lnTo>
                    <a:pt x="405" y="517"/>
                  </a:lnTo>
                  <a:lnTo>
                    <a:pt x="400" y="520"/>
                  </a:lnTo>
                  <a:lnTo>
                    <a:pt x="394" y="525"/>
                  </a:lnTo>
                  <a:lnTo>
                    <a:pt x="387" y="530"/>
                  </a:lnTo>
                  <a:lnTo>
                    <a:pt x="391" y="531"/>
                  </a:lnTo>
                  <a:lnTo>
                    <a:pt x="392" y="536"/>
                  </a:lnTo>
                  <a:lnTo>
                    <a:pt x="392" y="539"/>
                  </a:lnTo>
                  <a:lnTo>
                    <a:pt x="392" y="544"/>
                  </a:lnTo>
                  <a:lnTo>
                    <a:pt x="391" y="549"/>
                  </a:lnTo>
                  <a:lnTo>
                    <a:pt x="391" y="553"/>
                  </a:lnTo>
                  <a:lnTo>
                    <a:pt x="386" y="554"/>
                  </a:lnTo>
                  <a:lnTo>
                    <a:pt x="382" y="554"/>
                  </a:lnTo>
                  <a:lnTo>
                    <a:pt x="379" y="554"/>
                  </a:lnTo>
                  <a:lnTo>
                    <a:pt x="374" y="554"/>
                  </a:lnTo>
                  <a:lnTo>
                    <a:pt x="371" y="556"/>
                  </a:lnTo>
                  <a:lnTo>
                    <a:pt x="369" y="557"/>
                  </a:lnTo>
                  <a:lnTo>
                    <a:pt x="366" y="561"/>
                  </a:lnTo>
                  <a:lnTo>
                    <a:pt x="374" y="566"/>
                  </a:lnTo>
                  <a:lnTo>
                    <a:pt x="384" y="567"/>
                  </a:lnTo>
                  <a:lnTo>
                    <a:pt x="397" y="569"/>
                  </a:lnTo>
                  <a:lnTo>
                    <a:pt x="409" y="569"/>
                  </a:lnTo>
                  <a:lnTo>
                    <a:pt x="418" y="574"/>
                  </a:lnTo>
                  <a:lnTo>
                    <a:pt x="425" y="584"/>
                  </a:lnTo>
                  <a:lnTo>
                    <a:pt x="428" y="584"/>
                  </a:lnTo>
                  <a:lnTo>
                    <a:pt x="431" y="582"/>
                  </a:lnTo>
                  <a:lnTo>
                    <a:pt x="435" y="580"/>
                  </a:lnTo>
                  <a:lnTo>
                    <a:pt x="438" y="577"/>
                  </a:lnTo>
                  <a:lnTo>
                    <a:pt x="440" y="575"/>
                  </a:lnTo>
                  <a:lnTo>
                    <a:pt x="443" y="575"/>
                  </a:lnTo>
                  <a:lnTo>
                    <a:pt x="444" y="577"/>
                  </a:lnTo>
                  <a:lnTo>
                    <a:pt x="446" y="577"/>
                  </a:lnTo>
                  <a:lnTo>
                    <a:pt x="448" y="577"/>
                  </a:lnTo>
                  <a:lnTo>
                    <a:pt x="449" y="579"/>
                  </a:lnTo>
                  <a:lnTo>
                    <a:pt x="449" y="580"/>
                  </a:lnTo>
                  <a:lnTo>
                    <a:pt x="449" y="584"/>
                  </a:lnTo>
                  <a:lnTo>
                    <a:pt x="449" y="587"/>
                  </a:lnTo>
                  <a:lnTo>
                    <a:pt x="449" y="588"/>
                  </a:lnTo>
                  <a:lnTo>
                    <a:pt x="471" y="588"/>
                  </a:lnTo>
                  <a:lnTo>
                    <a:pt x="477" y="602"/>
                  </a:lnTo>
                  <a:lnTo>
                    <a:pt x="482" y="616"/>
                  </a:lnTo>
                  <a:lnTo>
                    <a:pt x="485" y="631"/>
                  </a:lnTo>
                  <a:lnTo>
                    <a:pt x="492" y="646"/>
                  </a:lnTo>
                  <a:lnTo>
                    <a:pt x="507" y="647"/>
                  </a:lnTo>
                  <a:lnTo>
                    <a:pt x="521" y="649"/>
                  </a:lnTo>
                  <a:lnTo>
                    <a:pt x="531" y="654"/>
                  </a:lnTo>
                  <a:lnTo>
                    <a:pt x="521" y="629"/>
                  </a:lnTo>
                  <a:lnTo>
                    <a:pt x="515" y="600"/>
                  </a:lnTo>
                  <a:lnTo>
                    <a:pt x="512" y="571"/>
                  </a:lnTo>
                  <a:lnTo>
                    <a:pt x="508" y="543"/>
                  </a:lnTo>
                  <a:lnTo>
                    <a:pt x="505" y="518"/>
                  </a:lnTo>
                  <a:lnTo>
                    <a:pt x="503" y="512"/>
                  </a:lnTo>
                  <a:lnTo>
                    <a:pt x="498" y="507"/>
                  </a:lnTo>
                  <a:lnTo>
                    <a:pt x="494" y="502"/>
                  </a:lnTo>
                  <a:lnTo>
                    <a:pt x="492" y="495"/>
                  </a:lnTo>
                  <a:lnTo>
                    <a:pt x="492" y="487"/>
                  </a:lnTo>
                  <a:lnTo>
                    <a:pt x="503" y="487"/>
                  </a:lnTo>
                  <a:lnTo>
                    <a:pt x="513" y="492"/>
                  </a:lnTo>
                  <a:lnTo>
                    <a:pt x="521" y="497"/>
                  </a:lnTo>
                  <a:lnTo>
                    <a:pt x="531" y="499"/>
                  </a:lnTo>
                  <a:lnTo>
                    <a:pt x="536" y="517"/>
                  </a:lnTo>
                  <a:lnTo>
                    <a:pt x="543" y="531"/>
                  </a:lnTo>
                  <a:lnTo>
                    <a:pt x="551" y="546"/>
                  </a:lnTo>
                  <a:lnTo>
                    <a:pt x="561" y="541"/>
                  </a:lnTo>
                  <a:lnTo>
                    <a:pt x="572" y="536"/>
                  </a:lnTo>
                  <a:lnTo>
                    <a:pt x="582" y="536"/>
                  </a:lnTo>
                  <a:lnTo>
                    <a:pt x="577" y="553"/>
                  </a:lnTo>
                  <a:lnTo>
                    <a:pt x="569" y="564"/>
                  </a:lnTo>
                  <a:lnTo>
                    <a:pt x="557" y="574"/>
                  </a:lnTo>
                  <a:lnTo>
                    <a:pt x="561" y="575"/>
                  </a:lnTo>
                  <a:lnTo>
                    <a:pt x="562" y="575"/>
                  </a:lnTo>
                  <a:lnTo>
                    <a:pt x="565" y="575"/>
                  </a:lnTo>
                  <a:lnTo>
                    <a:pt x="567" y="572"/>
                  </a:lnTo>
                  <a:lnTo>
                    <a:pt x="570" y="571"/>
                  </a:lnTo>
                  <a:lnTo>
                    <a:pt x="572" y="569"/>
                  </a:lnTo>
                  <a:lnTo>
                    <a:pt x="574" y="567"/>
                  </a:lnTo>
                  <a:lnTo>
                    <a:pt x="580" y="571"/>
                  </a:lnTo>
                  <a:lnTo>
                    <a:pt x="585" y="574"/>
                  </a:lnTo>
                  <a:lnTo>
                    <a:pt x="588" y="579"/>
                  </a:lnTo>
                  <a:lnTo>
                    <a:pt x="593" y="584"/>
                  </a:lnTo>
                  <a:lnTo>
                    <a:pt x="595" y="588"/>
                  </a:lnTo>
                  <a:lnTo>
                    <a:pt x="590" y="602"/>
                  </a:lnTo>
                  <a:lnTo>
                    <a:pt x="590" y="615"/>
                  </a:lnTo>
                  <a:lnTo>
                    <a:pt x="593" y="628"/>
                  </a:lnTo>
                  <a:lnTo>
                    <a:pt x="593" y="639"/>
                  </a:lnTo>
                  <a:lnTo>
                    <a:pt x="588" y="651"/>
                  </a:lnTo>
                  <a:lnTo>
                    <a:pt x="600" y="660"/>
                  </a:lnTo>
                  <a:lnTo>
                    <a:pt x="605" y="674"/>
                  </a:lnTo>
                  <a:lnTo>
                    <a:pt x="606" y="688"/>
                  </a:lnTo>
                  <a:lnTo>
                    <a:pt x="605" y="703"/>
                  </a:lnTo>
                  <a:lnTo>
                    <a:pt x="601" y="719"/>
                  </a:lnTo>
                  <a:lnTo>
                    <a:pt x="601" y="734"/>
                  </a:lnTo>
                  <a:lnTo>
                    <a:pt x="605" y="747"/>
                  </a:lnTo>
                  <a:lnTo>
                    <a:pt x="616" y="752"/>
                  </a:lnTo>
                  <a:lnTo>
                    <a:pt x="624" y="757"/>
                  </a:lnTo>
                  <a:lnTo>
                    <a:pt x="636" y="762"/>
                  </a:lnTo>
                  <a:lnTo>
                    <a:pt x="637" y="760"/>
                  </a:lnTo>
                  <a:lnTo>
                    <a:pt x="637" y="759"/>
                  </a:lnTo>
                  <a:lnTo>
                    <a:pt x="637" y="757"/>
                  </a:lnTo>
                  <a:lnTo>
                    <a:pt x="636" y="755"/>
                  </a:lnTo>
                  <a:lnTo>
                    <a:pt x="636" y="754"/>
                  </a:lnTo>
                  <a:lnTo>
                    <a:pt x="636" y="750"/>
                  </a:lnTo>
                  <a:lnTo>
                    <a:pt x="637" y="749"/>
                  </a:lnTo>
                  <a:lnTo>
                    <a:pt x="652" y="755"/>
                  </a:lnTo>
                  <a:lnTo>
                    <a:pt x="664" y="763"/>
                  </a:lnTo>
                  <a:lnTo>
                    <a:pt x="675" y="773"/>
                  </a:lnTo>
                  <a:lnTo>
                    <a:pt x="685" y="783"/>
                  </a:lnTo>
                  <a:lnTo>
                    <a:pt x="699" y="783"/>
                  </a:lnTo>
                  <a:lnTo>
                    <a:pt x="717" y="796"/>
                  </a:lnTo>
                  <a:lnTo>
                    <a:pt x="739" y="804"/>
                  </a:lnTo>
                  <a:lnTo>
                    <a:pt x="762" y="811"/>
                  </a:lnTo>
                  <a:lnTo>
                    <a:pt x="784" y="819"/>
                  </a:lnTo>
                  <a:lnTo>
                    <a:pt x="806" y="827"/>
                  </a:lnTo>
                  <a:lnTo>
                    <a:pt x="807" y="830"/>
                  </a:lnTo>
                  <a:lnTo>
                    <a:pt x="806" y="834"/>
                  </a:lnTo>
                  <a:lnTo>
                    <a:pt x="804" y="837"/>
                  </a:lnTo>
                  <a:lnTo>
                    <a:pt x="802" y="839"/>
                  </a:lnTo>
                  <a:lnTo>
                    <a:pt x="802" y="840"/>
                  </a:lnTo>
                  <a:lnTo>
                    <a:pt x="802" y="842"/>
                  </a:lnTo>
                  <a:lnTo>
                    <a:pt x="804" y="844"/>
                  </a:lnTo>
                  <a:lnTo>
                    <a:pt x="807" y="845"/>
                  </a:lnTo>
                  <a:lnTo>
                    <a:pt x="811" y="844"/>
                  </a:lnTo>
                  <a:lnTo>
                    <a:pt x="814" y="842"/>
                  </a:lnTo>
                  <a:lnTo>
                    <a:pt x="816" y="840"/>
                  </a:lnTo>
                  <a:lnTo>
                    <a:pt x="817" y="839"/>
                  </a:lnTo>
                  <a:lnTo>
                    <a:pt x="819" y="837"/>
                  </a:lnTo>
                  <a:lnTo>
                    <a:pt x="822" y="835"/>
                  </a:lnTo>
                  <a:lnTo>
                    <a:pt x="825" y="834"/>
                  </a:lnTo>
                  <a:lnTo>
                    <a:pt x="829" y="834"/>
                  </a:lnTo>
                  <a:lnTo>
                    <a:pt x="830" y="835"/>
                  </a:lnTo>
                  <a:lnTo>
                    <a:pt x="832" y="837"/>
                  </a:lnTo>
                  <a:lnTo>
                    <a:pt x="832" y="839"/>
                  </a:lnTo>
                  <a:lnTo>
                    <a:pt x="834" y="840"/>
                  </a:lnTo>
                  <a:lnTo>
                    <a:pt x="837" y="842"/>
                  </a:lnTo>
                  <a:lnTo>
                    <a:pt x="838" y="842"/>
                  </a:lnTo>
                  <a:lnTo>
                    <a:pt x="855" y="837"/>
                  </a:lnTo>
                  <a:lnTo>
                    <a:pt x="868" y="827"/>
                  </a:lnTo>
                  <a:lnTo>
                    <a:pt x="876" y="814"/>
                  </a:lnTo>
                  <a:lnTo>
                    <a:pt x="886" y="801"/>
                  </a:lnTo>
                  <a:lnTo>
                    <a:pt x="894" y="788"/>
                  </a:lnTo>
                  <a:lnTo>
                    <a:pt x="905" y="778"/>
                  </a:lnTo>
                  <a:lnTo>
                    <a:pt x="919" y="772"/>
                  </a:lnTo>
                  <a:lnTo>
                    <a:pt x="932" y="768"/>
                  </a:lnTo>
                  <a:lnTo>
                    <a:pt x="945" y="765"/>
                  </a:lnTo>
                  <a:lnTo>
                    <a:pt x="956" y="760"/>
                  </a:lnTo>
                  <a:lnTo>
                    <a:pt x="968" y="749"/>
                  </a:lnTo>
                  <a:lnTo>
                    <a:pt x="977" y="750"/>
                  </a:lnTo>
                  <a:lnTo>
                    <a:pt x="990" y="750"/>
                  </a:lnTo>
                  <a:lnTo>
                    <a:pt x="1002" y="750"/>
                  </a:lnTo>
                  <a:lnTo>
                    <a:pt x="1013" y="750"/>
                  </a:lnTo>
                  <a:lnTo>
                    <a:pt x="1023" y="754"/>
                  </a:lnTo>
                  <a:lnTo>
                    <a:pt x="1030" y="760"/>
                  </a:lnTo>
                  <a:lnTo>
                    <a:pt x="1033" y="770"/>
                  </a:lnTo>
                  <a:lnTo>
                    <a:pt x="1038" y="770"/>
                  </a:lnTo>
                  <a:lnTo>
                    <a:pt x="1043" y="770"/>
                  </a:lnTo>
                  <a:lnTo>
                    <a:pt x="1048" y="772"/>
                  </a:lnTo>
                  <a:lnTo>
                    <a:pt x="1053" y="772"/>
                  </a:lnTo>
                  <a:lnTo>
                    <a:pt x="1057" y="773"/>
                  </a:lnTo>
                  <a:lnTo>
                    <a:pt x="1059" y="790"/>
                  </a:lnTo>
                  <a:lnTo>
                    <a:pt x="1056" y="806"/>
                  </a:lnTo>
                  <a:lnTo>
                    <a:pt x="1048" y="821"/>
                  </a:lnTo>
                  <a:lnTo>
                    <a:pt x="1038" y="837"/>
                  </a:lnTo>
                  <a:lnTo>
                    <a:pt x="1030" y="855"/>
                  </a:lnTo>
                  <a:lnTo>
                    <a:pt x="1026" y="871"/>
                  </a:lnTo>
                  <a:lnTo>
                    <a:pt x="1028" y="891"/>
                  </a:lnTo>
                  <a:lnTo>
                    <a:pt x="1028" y="894"/>
                  </a:lnTo>
                  <a:lnTo>
                    <a:pt x="1026" y="897"/>
                  </a:lnTo>
                  <a:lnTo>
                    <a:pt x="1025" y="899"/>
                  </a:lnTo>
                  <a:lnTo>
                    <a:pt x="1021" y="901"/>
                  </a:lnTo>
                  <a:lnTo>
                    <a:pt x="1020" y="902"/>
                  </a:lnTo>
                  <a:lnTo>
                    <a:pt x="1018" y="906"/>
                  </a:lnTo>
                  <a:lnTo>
                    <a:pt x="1021" y="922"/>
                  </a:lnTo>
                  <a:lnTo>
                    <a:pt x="1021" y="938"/>
                  </a:lnTo>
                  <a:lnTo>
                    <a:pt x="1018" y="956"/>
                  </a:lnTo>
                  <a:lnTo>
                    <a:pt x="1013" y="973"/>
                  </a:lnTo>
                  <a:lnTo>
                    <a:pt x="1004" y="986"/>
                  </a:lnTo>
                  <a:lnTo>
                    <a:pt x="990" y="996"/>
                  </a:lnTo>
                  <a:lnTo>
                    <a:pt x="974" y="1000"/>
                  </a:lnTo>
                  <a:lnTo>
                    <a:pt x="971" y="1002"/>
                  </a:lnTo>
                  <a:lnTo>
                    <a:pt x="969" y="1004"/>
                  </a:lnTo>
                  <a:lnTo>
                    <a:pt x="968" y="1007"/>
                  </a:lnTo>
                  <a:lnTo>
                    <a:pt x="966" y="1012"/>
                  </a:lnTo>
                  <a:lnTo>
                    <a:pt x="966" y="1015"/>
                  </a:lnTo>
                  <a:lnTo>
                    <a:pt x="964" y="1018"/>
                  </a:lnTo>
                  <a:lnTo>
                    <a:pt x="963" y="1022"/>
                  </a:lnTo>
                  <a:lnTo>
                    <a:pt x="958" y="1022"/>
                  </a:lnTo>
                  <a:lnTo>
                    <a:pt x="956" y="1020"/>
                  </a:lnTo>
                  <a:lnTo>
                    <a:pt x="953" y="1018"/>
                  </a:lnTo>
                  <a:lnTo>
                    <a:pt x="951" y="1017"/>
                  </a:lnTo>
                  <a:lnTo>
                    <a:pt x="950" y="1015"/>
                  </a:lnTo>
                  <a:lnTo>
                    <a:pt x="948" y="1014"/>
                  </a:lnTo>
                  <a:lnTo>
                    <a:pt x="946" y="1012"/>
                  </a:lnTo>
                  <a:lnTo>
                    <a:pt x="950" y="1022"/>
                  </a:lnTo>
                  <a:lnTo>
                    <a:pt x="948" y="1033"/>
                  </a:lnTo>
                  <a:lnTo>
                    <a:pt x="943" y="1043"/>
                  </a:lnTo>
                  <a:lnTo>
                    <a:pt x="938" y="1054"/>
                  </a:lnTo>
                  <a:lnTo>
                    <a:pt x="936" y="1066"/>
                  </a:lnTo>
                  <a:lnTo>
                    <a:pt x="940" y="1081"/>
                  </a:lnTo>
                  <a:lnTo>
                    <a:pt x="946" y="1092"/>
                  </a:lnTo>
                  <a:lnTo>
                    <a:pt x="950" y="1103"/>
                  </a:lnTo>
                  <a:lnTo>
                    <a:pt x="946" y="1113"/>
                  </a:lnTo>
                  <a:lnTo>
                    <a:pt x="940" y="1123"/>
                  </a:lnTo>
                  <a:lnTo>
                    <a:pt x="932" y="1133"/>
                  </a:lnTo>
                  <a:lnTo>
                    <a:pt x="925" y="1143"/>
                  </a:lnTo>
                  <a:lnTo>
                    <a:pt x="922" y="1131"/>
                  </a:lnTo>
                  <a:lnTo>
                    <a:pt x="919" y="1120"/>
                  </a:lnTo>
                  <a:lnTo>
                    <a:pt x="917" y="1108"/>
                  </a:lnTo>
                  <a:lnTo>
                    <a:pt x="922" y="1099"/>
                  </a:lnTo>
                  <a:lnTo>
                    <a:pt x="899" y="1094"/>
                  </a:lnTo>
                  <a:lnTo>
                    <a:pt x="874" y="1090"/>
                  </a:lnTo>
                  <a:lnTo>
                    <a:pt x="850" y="1092"/>
                  </a:lnTo>
                  <a:lnTo>
                    <a:pt x="827" y="1097"/>
                  </a:lnTo>
                  <a:lnTo>
                    <a:pt x="806" y="1105"/>
                  </a:lnTo>
                  <a:lnTo>
                    <a:pt x="788" y="1117"/>
                  </a:lnTo>
                  <a:lnTo>
                    <a:pt x="773" y="1131"/>
                  </a:lnTo>
                  <a:lnTo>
                    <a:pt x="762" y="1151"/>
                  </a:lnTo>
                  <a:lnTo>
                    <a:pt x="757" y="1175"/>
                  </a:lnTo>
                  <a:lnTo>
                    <a:pt x="758" y="1203"/>
                  </a:lnTo>
                  <a:lnTo>
                    <a:pt x="765" y="1205"/>
                  </a:lnTo>
                  <a:lnTo>
                    <a:pt x="773" y="1206"/>
                  </a:lnTo>
                  <a:lnTo>
                    <a:pt x="781" y="1206"/>
                  </a:lnTo>
                  <a:lnTo>
                    <a:pt x="788" y="1210"/>
                  </a:lnTo>
                  <a:lnTo>
                    <a:pt x="773" y="1233"/>
                  </a:lnTo>
                  <a:lnTo>
                    <a:pt x="763" y="1256"/>
                  </a:lnTo>
                  <a:lnTo>
                    <a:pt x="755" y="1280"/>
                  </a:lnTo>
                  <a:lnTo>
                    <a:pt x="749" y="1308"/>
                  </a:lnTo>
                  <a:lnTo>
                    <a:pt x="747" y="1321"/>
                  </a:lnTo>
                  <a:lnTo>
                    <a:pt x="744" y="1329"/>
                  </a:lnTo>
                  <a:lnTo>
                    <a:pt x="739" y="1334"/>
                  </a:lnTo>
                  <a:lnTo>
                    <a:pt x="732" y="1339"/>
                  </a:lnTo>
                  <a:lnTo>
                    <a:pt x="724" y="1347"/>
                  </a:lnTo>
                  <a:lnTo>
                    <a:pt x="713" y="1365"/>
                  </a:lnTo>
                  <a:lnTo>
                    <a:pt x="703" y="1383"/>
                  </a:lnTo>
                  <a:lnTo>
                    <a:pt x="696" y="1403"/>
                  </a:lnTo>
                  <a:lnTo>
                    <a:pt x="688" y="1419"/>
                  </a:lnTo>
                  <a:lnTo>
                    <a:pt x="677" y="1419"/>
                  </a:lnTo>
                  <a:lnTo>
                    <a:pt x="652" y="1450"/>
                  </a:lnTo>
                  <a:lnTo>
                    <a:pt x="629" y="1483"/>
                  </a:lnTo>
                  <a:lnTo>
                    <a:pt x="610" y="1519"/>
                  </a:lnTo>
                  <a:lnTo>
                    <a:pt x="588" y="1556"/>
                  </a:lnTo>
                  <a:lnTo>
                    <a:pt x="580" y="1573"/>
                  </a:lnTo>
                  <a:lnTo>
                    <a:pt x="570" y="1589"/>
                  </a:lnTo>
                  <a:lnTo>
                    <a:pt x="561" y="1600"/>
                  </a:lnTo>
                  <a:lnTo>
                    <a:pt x="541" y="1612"/>
                  </a:lnTo>
                  <a:lnTo>
                    <a:pt x="520" y="1622"/>
                  </a:lnTo>
                  <a:lnTo>
                    <a:pt x="498" y="1632"/>
                  </a:lnTo>
                  <a:lnTo>
                    <a:pt x="485" y="1641"/>
                  </a:lnTo>
                  <a:lnTo>
                    <a:pt x="472" y="1651"/>
                  </a:lnTo>
                  <a:lnTo>
                    <a:pt x="459" y="1659"/>
                  </a:lnTo>
                  <a:lnTo>
                    <a:pt x="441" y="1664"/>
                  </a:lnTo>
                  <a:lnTo>
                    <a:pt x="436" y="1653"/>
                  </a:lnTo>
                  <a:lnTo>
                    <a:pt x="433" y="1638"/>
                  </a:lnTo>
                  <a:lnTo>
                    <a:pt x="431" y="1623"/>
                  </a:lnTo>
                  <a:lnTo>
                    <a:pt x="430" y="1609"/>
                  </a:lnTo>
                  <a:lnTo>
                    <a:pt x="417" y="1604"/>
                  </a:lnTo>
                  <a:lnTo>
                    <a:pt x="404" y="1604"/>
                  </a:lnTo>
                  <a:lnTo>
                    <a:pt x="392" y="1609"/>
                  </a:lnTo>
                  <a:lnTo>
                    <a:pt x="381" y="1612"/>
                  </a:lnTo>
                  <a:lnTo>
                    <a:pt x="377" y="1599"/>
                  </a:lnTo>
                  <a:lnTo>
                    <a:pt x="377" y="1584"/>
                  </a:lnTo>
                  <a:lnTo>
                    <a:pt x="376" y="1569"/>
                  </a:lnTo>
                  <a:lnTo>
                    <a:pt x="371" y="1576"/>
                  </a:lnTo>
                  <a:lnTo>
                    <a:pt x="369" y="1584"/>
                  </a:lnTo>
                  <a:lnTo>
                    <a:pt x="368" y="1594"/>
                  </a:lnTo>
                  <a:lnTo>
                    <a:pt x="364" y="1600"/>
                  </a:lnTo>
                  <a:lnTo>
                    <a:pt x="348" y="1599"/>
                  </a:lnTo>
                  <a:lnTo>
                    <a:pt x="335" y="1596"/>
                  </a:lnTo>
                  <a:lnTo>
                    <a:pt x="335" y="1584"/>
                  </a:lnTo>
                  <a:lnTo>
                    <a:pt x="338" y="1574"/>
                  </a:lnTo>
                  <a:lnTo>
                    <a:pt x="343" y="1563"/>
                  </a:lnTo>
                  <a:lnTo>
                    <a:pt x="368" y="1543"/>
                  </a:lnTo>
                  <a:lnTo>
                    <a:pt x="387" y="1519"/>
                  </a:lnTo>
                  <a:lnTo>
                    <a:pt x="405" y="1489"/>
                  </a:lnTo>
                  <a:lnTo>
                    <a:pt x="418" y="1457"/>
                  </a:lnTo>
                  <a:lnTo>
                    <a:pt x="430" y="1424"/>
                  </a:lnTo>
                  <a:lnTo>
                    <a:pt x="436" y="1408"/>
                  </a:lnTo>
                  <a:lnTo>
                    <a:pt x="444" y="1393"/>
                  </a:lnTo>
                  <a:lnTo>
                    <a:pt x="449" y="1378"/>
                  </a:lnTo>
                  <a:lnTo>
                    <a:pt x="448" y="1355"/>
                  </a:lnTo>
                  <a:lnTo>
                    <a:pt x="443" y="1329"/>
                  </a:lnTo>
                  <a:lnTo>
                    <a:pt x="431" y="1306"/>
                  </a:lnTo>
                  <a:lnTo>
                    <a:pt x="420" y="1285"/>
                  </a:lnTo>
                  <a:lnTo>
                    <a:pt x="407" y="1270"/>
                  </a:lnTo>
                  <a:lnTo>
                    <a:pt x="391" y="1260"/>
                  </a:lnTo>
                  <a:lnTo>
                    <a:pt x="371" y="1254"/>
                  </a:lnTo>
                  <a:lnTo>
                    <a:pt x="351" y="1249"/>
                  </a:lnTo>
                  <a:lnTo>
                    <a:pt x="332" y="1244"/>
                  </a:lnTo>
                  <a:lnTo>
                    <a:pt x="317" y="1234"/>
                  </a:lnTo>
                  <a:lnTo>
                    <a:pt x="306" y="1221"/>
                  </a:lnTo>
                  <a:lnTo>
                    <a:pt x="296" y="1210"/>
                  </a:lnTo>
                  <a:lnTo>
                    <a:pt x="286" y="1198"/>
                  </a:lnTo>
                  <a:lnTo>
                    <a:pt x="268" y="1189"/>
                  </a:lnTo>
                  <a:lnTo>
                    <a:pt x="248" y="1184"/>
                  </a:lnTo>
                  <a:lnTo>
                    <a:pt x="229" y="1179"/>
                  </a:lnTo>
                  <a:lnTo>
                    <a:pt x="211" y="1171"/>
                  </a:lnTo>
                  <a:lnTo>
                    <a:pt x="203" y="1162"/>
                  </a:lnTo>
                  <a:lnTo>
                    <a:pt x="196" y="1149"/>
                  </a:lnTo>
                  <a:lnTo>
                    <a:pt x="191" y="1135"/>
                  </a:lnTo>
                  <a:lnTo>
                    <a:pt x="188" y="1120"/>
                  </a:lnTo>
                  <a:lnTo>
                    <a:pt x="190" y="1107"/>
                  </a:lnTo>
                  <a:lnTo>
                    <a:pt x="194" y="1097"/>
                  </a:lnTo>
                  <a:lnTo>
                    <a:pt x="207" y="1086"/>
                  </a:lnTo>
                  <a:lnTo>
                    <a:pt x="224" y="1074"/>
                  </a:lnTo>
                  <a:lnTo>
                    <a:pt x="243" y="1064"/>
                  </a:lnTo>
                  <a:lnTo>
                    <a:pt x="263" y="1056"/>
                  </a:lnTo>
                  <a:lnTo>
                    <a:pt x="281" y="1053"/>
                  </a:lnTo>
                  <a:lnTo>
                    <a:pt x="286" y="1053"/>
                  </a:lnTo>
                  <a:lnTo>
                    <a:pt x="291" y="1053"/>
                  </a:lnTo>
                  <a:lnTo>
                    <a:pt x="296" y="1054"/>
                  </a:lnTo>
                  <a:lnTo>
                    <a:pt x="301" y="1054"/>
                  </a:lnTo>
                  <a:lnTo>
                    <a:pt x="315" y="1048"/>
                  </a:lnTo>
                  <a:lnTo>
                    <a:pt x="327" y="1035"/>
                  </a:lnTo>
                  <a:lnTo>
                    <a:pt x="338" y="1017"/>
                  </a:lnTo>
                  <a:lnTo>
                    <a:pt x="345" y="997"/>
                  </a:lnTo>
                  <a:lnTo>
                    <a:pt x="350" y="976"/>
                  </a:lnTo>
                  <a:lnTo>
                    <a:pt x="350" y="955"/>
                  </a:lnTo>
                  <a:lnTo>
                    <a:pt x="350" y="933"/>
                  </a:lnTo>
                  <a:lnTo>
                    <a:pt x="355" y="914"/>
                  </a:lnTo>
                  <a:lnTo>
                    <a:pt x="361" y="894"/>
                  </a:lnTo>
                  <a:lnTo>
                    <a:pt x="369" y="876"/>
                  </a:lnTo>
                  <a:lnTo>
                    <a:pt x="373" y="855"/>
                  </a:lnTo>
                  <a:lnTo>
                    <a:pt x="377" y="855"/>
                  </a:lnTo>
                  <a:lnTo>
                    <a:pt x="381" y="857"/>
                  </a:lnTo>
                  <a:lnTo>
                    <a:pt x="382" y="858"/>
                  </a:lnTo>
                  <a:lnTo>
                    <a:pt x="384" y="860"/>
                  </a:lnTo>
                  <a:lnTo>
                    <a:pt x="387" y="860"/>
                  </a:lnTo>
                  <a:lnTo>
                    <a:pt x="389" y="860"/>
                  </a:lnTo>
                  <a:lnTo>
                    <a:pt x="391" y="858"/>
                  </a:lnTo>
                  <a:lnTo>
                    <a:pt x="391" y="857"/>
                  </a:lnTo>
                  <a:lnTo>
                    <a:pt x="391" y="853"/>
                  </a:lnTo>
                  <a:lnTo>
                    <a:pt x="391" y="852"/>
                  </a:lnTo>
                  <a:lnTo>
                    <a:pt x="392" y="852"/>
                  </a:lnTo>
                  <a:lnTo>
                    <a:pt x="394" y="852"/>
                  </a:lnTo>
                  <a:lnTo>
                    <a:pt x="394" y="850"/>
                  </a:lnTo>
                  <a:lnTo>
                    <a:pt x="392" y="850"/>
                  </a:lnTo>
                  <a:lnTo>
                    <a:pt x="389" y="852"/>
                  </a:lnTo>
                  <a:lnTo>
                    <a:pt x="387" y="852"/>
                  </a:lnTo>
                  <a:lnTo>
                    <a:pt x="384" y="853"/>
                  </a:lnTo>
                  <a:lnTo>
                    <a:pt x="381" y="853"/>
                  </a:lnTo>
                  <a:lnTo>
                    <a:pt x="377" y="853"/>
                  </a:lnTo>
                  <a:lnTo>
                    <a:pt x="376" y="852"/>
                  </a:lnTo>
                  <a:lnTo>
                    <a:pt x="377" y="845"/>
                  </a:lnTo>
                  <a:lnTo>
                    <a:pt x="379" y="842"/>
                  </a:lnTo>
                  <a:lnTo>
                    <a:pt x="382" y="839"/>
                  </a:lnTo>
                  <a:lnTo>
                    <a:pt x="387" y="835"/>
                  </a:lnTo>
                  <a:lnTo>
                    <a:pt x="391" y="832"/>
                  </a:lnTo>
                  <a:lnTo>
                    <a:pt x="394" y="829"/>
                  </a:lnTo>
                  <a:lnTo>
                    <a:pt x="397" y="826"/>
                  </a:lnTo>
                  <a:lnTo>
                    <a:pt x="392" y="826"/>
                  </a:lnTo>
                  <a:lnTo>
                    <a:pt x="389" y="827"/>
                  </a:lnTo>
                  <a:lnTo>
                    <a:pt x="386" y="829"/>
                  </a:lnTo>
                  <a:lnTo>
                    <a:pt x="382" y="829"/>
                  </a:lnTo>
                  <a:lnTo>
                    <a:pt x="377" y="830"/>
                  </a:lnTo>
                  <a:lnTo>
                    <a:pt x="379" y="814"/>
                  </a:lnTo>
                  <a:lnTo>
                    <a:pt x="382" y="799"/>
                  </a:lnTo>
                  <a:lnTo>
                    <a:pt x="387" y="786"/>
                  </a:lnTo>
                  <a:lnTo>
                    <a:pt x="392" y="788"/>
                  </a:lnTo>
                  <a:lnTo>
                    <a:pt x="395" y="788"/>
                  </a:lnTo>
                  <a:lnTo>
                    <a:pt x="399" y="788"/>
                  </a:lnTo>
                  <a:lnTo>
                    <a:pt x="402" y="790"/>
                  </a:lnTo>
                  <a:lnTo>
                    <a:pt x="407" y="790"/>
                  </a:lnTo>
                  <a:lnTo>
                    <a:pt x="412" y="790"/>
                  </a:lnTo>
                  <a:lnTo>
                    <a:pt x="410" y="785"/>
                  </a:lnTo>
                  <a:lnTo>
                    <a:pt x="407" y="781"/>
                  </a:lnTo>
                  <a:lnTo>
                    <a:pt x="404" y="780"/>
                  </a:lnTo>
                  <a:lnTo>
                    <a:pt x="399" y="780"/>
                  </a:lnTo>
                  <a:lnTo>
                    <a:pt x="392" y="780"/>
                  </a:lnTo>
                  <a:lnTo>
                    <a:pt x="386" y="741"/>
                  </a:lnTo>
                  <a:lnTo>
                    <a:pt x="377" y="703"/>
                  </a:lnTo>
                  <a:lnTo>
                    <a:pt x="366" y="664"/>
                  </a:lnTo>
                  <a:lnTo>
                    <a:pt x="361" y="654"/>
                  </a:lnTo>
                  <a:lnTo>
                    <a:pt x="356" y="644"/>
                  </a:lnTo>
                  <a:lnTo>
                    <a:pt x="351" y="634"/>
                  </a:lnTo>
                  <a:lnTo>
                    <a:pt x="350" y="626"/>
                  </a:lnTo>
                  <a:lnTo>
                    <a:pt x="353" y="620"/>
                  </a:lnTo>
                  <a:lnTo>
                    <a:pt x="361" y="615"/>
                  </a:lnTo>
                  <a:lnTo>
                    <a:pt x="364" y="616"/>
                  </a:lnTo>
                  <a:lnTo>
                    <a:pt x="368" y="620"/>
                  </a:lnTo>
                  <a:lnTo>
                    <a:pt x="369" y="623"/>
                  </a:lnTo>
                  <a:lnTo>
                    <a:pt x="371" y="626"/>
                  </a:lnTo>
                  <a:lnTo>
                    <a:pt x="373" y="629"/>
                  </a:lnTo>
                  <a:lnTo>
                    <a:pt x="374" y="633"/>
                  </a:lnTo>
                  <a:lnTo>
                    <a:pt x="377" y="636"/>
                  </a:lnTo>
                  <a:lnTo>
                    <a:pt x="377" y="631"/>
                  </a:lnTo>
                  <a:lnTo>
                    <a:pt x="381" y="628"/>
                  </a:lnTo>
                  <a:lnTo>
                    <a:pt x="382" y="623"/>
                  </a:lnTo>
                  <a:lnTo>
                    <a:pt x="387" y="620"/>
                  </a:lnTo>
                  <a:lnTo>
                    <a:pt x="391" y="615"/>
                  </a:lnTo>
                  <a:lnTo>
                    <a:pt x="392" y="610"/>
                  </a:lnTo>
                  <a:lnTo>
                    <a:pt x="391" y="603"/>
                  </a:lnTo>
                  <a:lnTo>
                    <a:pt x="387" y="598"/>
                  </a:lnTo>
                  <a:lnTo>
                    <a:pt x="384" y="595"/>
                  </a:lnTo>
                  <a:lnTo>
                    <a:pt x="379" y="592"/>
                  </a:lnTo>
                  <a:lnTo>
                    <a:pt x="373" y="588"/>
                  </a:lnTo>
                  <a:lnTo>
                    <a:pt x="369" y="590"/>
                  </a:lnTo>
                  <a:lnTo>
                    <a:pt x="368" y="595"/>
                  </a:lnTo>
                  <a:lnTo>
                    <a:pt x="366" y="598"/>
                  </a:lnTo>
                  <a:lnTo>
                    <a:pt x="364" y="602"/>
                  </a:lnTo>
                  <a:lnTo>
                    <a:pt x="361" y="605"/>
                  </a:lnTo>
                  <a:lnTo>
                    <a:pt x="338" y="605"/>
                  </a:lnTo>
                  <a:lnTo>
                    <a:pt x="327" y="580"/>
                  </a:lnTo>
                  <a:lnTo>
                    <a:pt x="315" y="556"/>
                  </a:lnTo>
                  <a:lnTo>
                    <a:pt x="306" y="531"/>
                  </a:lnTo>
                  <a:lnTo>
                    <a:pt x="294" y="507"/>
                  </a:lnTo>
                  <a:lnTo>
                    <a:pt x="279" y="487"/>
                  </a:lnTo>
                  <a:lnTo>
                    <a:pt x="281" y="482"/>
                  </a:lnTo>
                  <a:lnTo>
                    <a:pt x="284" y="479"/>
                  </a:lnTo>
                  <a:lnTo>
                    <a:pt x="288" y="476"/>
                  </a:lnTo>
                  <a:lnTo>
                    <a:pt x="292" y="472"/>
                  </a:lnTo>
                  <a:lnTo>
                    <a:pt x="297" y="471"/>
                  </a:lnTo>
                  <a:lnTo>
                    <a:pt x="304" y="479"/>
                  </a:lnTo>
                  <a:lnTo>
                    <a:pt x="312" y="485"/>
                  </a:lnTo>
                  <a:lnTo>
                    <a:pt x="319" y="494"/>
                  </a:lnTo>
                  <a:lnTo>
                    <a:pt x="322" y="505"/>
                  </a:lnTo>
                  <a:lnTo>
                    <a:pt x="325" y="497"/>
                  </a:lnTo>
                  <a:lnTo>
                    <a:pt x="325" y="487"/>
                  </a:lnTo>
                  <a:lnTo>
                    <a:pt x="324" y="476"/>
                  </a:lnTo>
                  <a:lnTo>
                    <a:pt x="324" y="463"/>
                  </a:lnTo>
                  <a:lnTo>
                    <a:pt x="320" y="463"/>
                  </a:lnTo>
                  <a:lnTo>
                    <a:pt x="317" y="463"/>
                  </a:lnTo>
                  <a:lnTo>
                    <a:pt x="314" y="461"/>
                  </a:lnTo>
                  <a:lnTo>
                    <a:pt x="309" y="461"/>
                  </a:lnTo>
                  <a:lnTo>
                    <a:pt x="304" y="459"/>
                  </a:lnTo>
                  <a:lnTo>
                    <a:pt x="301" y="456"/>
                  </a:lnTo>
                  <a:lnTo>
                    <a:pt x="299" y="453"/>
                  </a:lnTo>
                  <a:lnTo>
                    <a:pt x="297" y="450"/>
                  </a:lnTo>
                  <a:lnTo>
                    <a:pt x="299" y="446"/>
                  </a:lnTo>
                  <a:lnTo>
                    <a:pt x="302" y="445"/>
                  </a:lnTo>
                  <a:lnTo>
                    <a:pt x="307" y="443"/>
                  </a:lnTo>
                  <a:lnTo>
                    <a:pt x="310" y="441"/>
                  </a:lnTo>
                  <a:lnTo>
                    <a:pt x="315" y="441"/>
                  </a:lnTo>
                  <a:lnTo>
                    <a:pt x="320" y="440"/>
                  </a:lnTo>
                  <a:lnTo>
                    <a:pt x="324" y="440"/>
                  </a:lnTo>
                  <a:lnTo>
                    <a:pt x="322" y="438"/>
                  </a:lnTo>
                  <a:lnTo>
                    <a:pt x="320" y="438"/>
                  </a:lnTo>
                  <a:lnTo>
                    <a:pt x="317" y="438"/>
                  </a:lnTo>
                  <a:lnTo>
                    <a:pt x="314" y="438"/>
                  </a:lnTo>
                  <a:lnTo>
                    <a:pt x="310" y="440"/>
                  </a:lnTo>
                  <a:lnTo>
                    <a:pt x="307" y="440"/>
                  </a:lnTo>
                  <a:lnTo>
                    <a:pt x="304" y="440"/>
                  </a:lnTo>
                  <a:lnTo>
                    <a:pt x="302" y="436"/>
                  </a:lnTo>
                  <a:lnTo>
                    <a:pt x="304" y="432"/>
                  </a:lnTo>
                  <a:lnTo>
                    <a:pt x="306" y="428"/>
                  </a:lnTo>
                  <a:lnTo>
                    <a:pt x="309" y="425"/>
                  </a:lnTo>
                  <a:lnTo>
                    <a:pt x="310" y="423"/>
                  </a:lnTo>
                  <a:lnTo>
                    <a:pt x="314" y="420"/>
                  </a:lnTo>
                  <a:lnTo>
                    <a:pt x="317" y="417"/>
                  </a:lnTo>
                  <a:lnTo>
                    <a:pt x="319" y="414"/>
                  </a:lnTo>
                  <a:lnTo>
                    <a:pt x="309" y="410"/>
                  </a:lnTo>
                  <a:lnTo>
                    <a:pt x="301" y="407"/>
                  </a:lnTo>
                  <a:lnTo>
                    <a:pt x="292" y="404"/>
                  </a:lnTo>
                  <a:lnTo>
                    <a:pt x="291" y="407"/>
                  </a:lnTo>
                  <a:lnTo>
                    <a:pt x="289" y="409"/>
                  </a:lnTo>
                  <a:lnTo>
                    <a:pt x="289" y="412"/>
                  </a:lnTo>
                  <a:lnTo>
                    <a:pt x="291" y="415"/>
                  </a:lnTo>
                  <a:lnTo>
                    <a:pt x="292" y="418"/>
                  </a:lnTo>
                  <a:lnTo>
                    <a:pt x="292" y="423"/>
                  </a:lnTo>
                  <a:lnTo>
                    <a:pt x="292" y="428"/>
                  </a:lnTo>
                  <a:lnTo>
                    <a:pt x="288" y="428"/>
                  </a:lnTo>
                  <a:lnTo>
                    <a:pt x="284" y="427"/>
                  </a:lnTo>
                  <a:lnTo>
                    <a:pt x="281" y="425"/>
                  </a:lnTo>
                  <a:lnTo>
                    <a:pt x="279" y="422"/>
                  </a:lnTo>
                  <a:lnTo>
                    <a:pt x="276" y="420"/>
                  </a:lnTo>
                  <a:lnTo>
                    <a:pt x="275" y="417"/>
                  </a:lnTo>
                  <a:lnTo>
                    <a:pt x="273" y="415"/>
                  </a:lnTo>
                  <a:lnTo>
                    <a:pt x="270" y="414"/>
                  </a:lnTo>
                  <a:lnTo>
                    <a:pt x="275" y="425"/>
                  </a:lnTo>
                  <a:lnTo>
                    <a:pt x="279" y="438"/>
                  </a:lnTo>
                  <a:lnTo>
                    <a:pt x="281" y="453"/>
                  </a:lnTo>
                  <a:lnTo>
                    <a:pt x="278" y="454"/>
                  </a:lnTo>
                  <a:lnTo>
                    <a:pt x="276" y="456"/>
                  </a:lnTo>
                  <a:lnTo>
                    <a:pt x="273" y="458"/>
                  </a:lnTo>
                  <a:lnTo>
                    <a:pt x="271" y="459"/>
                  </a:lnTo>
                  <a:lnTo>
                    <a:pt x="268" y="461"/>
                  </a:lnTo>
                  <a:lnTo>
                    <a:pt x="265" y="461"/>
                  </a:lnTo>
                  <a:lnTo>
                    <a:pt x="260" y="448"/>
                  </a:lnTo>
                  <a:lnTo>
                    <a:pt x="255" y="435"/>
                  </a:lnTo>
                  <a:lnTo>
                    <a:pt x="250" y="422"/>
                  </a:lnTo>
                  <a:lnTo>
                    <a:pt x="242" y="412"/>
                  </a:lnTo>
                  <a:lnTo>
                    <a:pt x="232" y="404"/>
                  </a:lnTo>
                  <a:lnTo>
                    <a:pt x="222" y="387"/>
                  </a:lnTo>
                  <a:lnTo>
                    <a:pt x="214" y="371"/>
                  </a:lnTo>
                  <a:lnTo>
                    <a:pt x="206" y="356"/>
                  </a:lnTo>
                  <a:lnTo>
                    <a:pt x="194" y="343"/>
                  </a:lnTo>
                  <a:lnTo>
                    <a:pt x="180" y="333"/>
                  </a:lnTo>
                  <a:lnTo>
                    <a:pt x="173" y="317"/>
                  </a:lnTo>
                  <a:lnTo>
                    <a:pt x="162" y="302"/>
                  </a:lnTo>
                  <a:lnTo>
                    <a:pt x="150" y="289"/>
                  </a:lnTo>
                  <a:lnTo>
                    <a:pt x="140" y="275"/>
                  </a:lnTo>
                  <a:lnTo>
                    <a:pt x="137" y="260"/>
                  </a:lnTo>
                  <a:lnTo>
                    <a:pt x="140" y="248"/>
                  </a:lnTo>
                  <a:lnTo>
                    <a:pt x="149" y="242"/>
                  </a:lnTo>
                  <a:lnTo>
                    <a:pt x="158" y="235"/>
                  </a:lnTo>
                  <a:lnTo>
                    <a:pt x="168" y="229"/>
                  </a:lnTo>
                  <a:lnTo>
                    <a:pt x="176" y="219"/>
                  </a:lnTo>
                  <a:lnTo>
                    <a:pt x="176" y="217"/>
                  </a:lnTo>
                  <a:lnTo>
                    <a:pt x="176" y="216"/>
                  </a:lnTo>
                  <a:lnTo>
                    <a:pt x="175" y="214"/>
                  </a:lnTo>
                  <a:lnTo>
                    <a:pt x="173" y="214"/>
                  </a:lnTo>
                  <a:lnTo>
                    <a:pt x="172" y="212"/>
                  </a:lnTo>
                  <a:lnTo>
                    <a:pt x="170" y="212"/>
                  </a:lnTo>
                  <a:lnTo>
                    <a:pt x="170" y="211"/>
                  </a:lnTo>
                  <a:lnTo>
                    <a:pt x="170" y="208"/>
                  </a:lnTo>
                  <a:lnTo>
                    <a:pt x="165" y="219"/>
                  </a:lnTo>
                  <a:lnTo>
                    <a:pt x="157" y="227"/>
                  </a:lnTo>
                  <a:lnTo>
                    <a:pt x="147" y="232"/>
                  </a:lnTo>
                  <a:lnTo>
                    <a:pt x="137" y="239"/>
                  </a:lnTo>
                  <a:lnTo>
                    <a:pt x="129" y="248"/>
                  </a:lnTo>
                  <a:lnTo>
                    <a:pt x="122" y="244"/>
                  </a:lnTo>
                  <a:lnTo>
                    <a:pt x="118" y="237"/>
                  </a:lnTo>
                  <a:lnTo>
                    <a:pt x="113" y="229"/>
                  </a:lnTo>
                  <a:lnTo>
                    <a:pt x="111" y="219"/>
                  </a:lnTo>
                  <a:lnTo>
                    <a:pt x="108" y="217"/>
                  </a:lnTo>
                  <a:lnTo>
                    <a:pt x="106" y="217"/>
                  </a:lnTo>
                  <a:lnTo>
                    <a:pt x="103" y="219"/>
                  </a:lnTo>
                  <a:lnTo>
                    <a:pt x="101" y="219"/>
                  </a:lnTo>
                  <a:lnTo>
                    <a:pt x="100" y="219"/>
                  </a:lnTo>
                  <a:lnTo>
                    <a:pt x="96" y="217"/>
                  </a:lnTo>
                  <a:lnTo>
                    <a:pt x="95" y="209"/>
                  </a:lnTo>
                  <a:lnTo>
                    <a:pt x="91" y="203"/>
                  </a:lnTo>
                  <a:lnTo>
                    <a:pt x="87" y="198"/>
                  </a:lnTo>
                  <a:lnTo>
                    <a:pt x="82" y="193"/>
                  </a:lnTo>
                  <a:lnTo>
                    <a:pt x="78" y="185"/>
                  </a:lnTo>
                  <a:lnTo>
                    <a:pt x="80" y="175"/>
                  </a:lnTo>
                  <a:lnTo>
                    <a:pt x="85" y="175"/>
                  </a:lnTo>
                  <a:lnTo>
                    <a:pt x="88" y="173"/>
                  </a:lnTo>
                  <a:lnTo>
                    <a:pt x="91" y="172"/>
                  </a:lnTo>
                  <a:lnTo>
                    <a:pt x="95" y="170"/>
                  </a:lnTo>
                  <a:lnTo>
                    <a:pt x="96" y="167"/>
                  </a:lnTo>
                  <a:lnTo>
                    <a:pt x="87" y="136"/>
                  </a:lnTo>
                  <a:lnTo>
                    <a:pt x="72" y="108"/>
                  </a:lnTo>
                  <a:lnTo>
                    <a:pt x="55" y="83"/>
                  </a:lnTo>
                  <a:lnTo>
                    <a:pt x="36" y="60"/>
                  </a:lnTo>
                  <a:lnTo>
                    <a:pt x="18" y="38"/>
                  </a:lnTo>
                  <a:lnTo>
                    <a:pt x="0" y="13"/>
                  </a:lnTo>
                  <a:lnTo>
                    <a:pt x="21" y="10"/>
                  </a:lnTo>
                  <a:lnTo>
                    <a:pt x="39" y="6"/>
                  </a:lnTo>
                  <a:lnTo>
                    <a:pt x="55" y="5"/>
                  </a:lnTo>
                  <a:lnTo>
                    <a:pt x="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Light" panose="020F0302020204030204"/>
              </a:endParaRPr>
            </a:p>
          </p:txBody>
        </p:sp>
        <p:sp>
          <p:nvSpPr>
            <p:cNvPr id="78" name="Freeform 20"/>
            <p:cNvSpPr>
              <a:spLocks/>
            </p:cNvSpPr>
            <p:nvPr/>
          </p:nvSpPr>
          <p:spPr bwMode="auto">
            <a:xfrm>
              <a:off x="1476" y="69"/>
              <a:ext cx="52" cy="66"/>
            </a:xfrm>
            <a:custGeom>
              <a:avLst/>
              <a:gdLst>
                <a:gd name="T0" fmla="*/ 21 w 52"/>
                <a:gd name="T1" fmla="*/ 0 h 66"/>
                <a:gd name="T2" fmla="*/ 36 w 52"/>
                <a:gd name="T3" fmla="*/ 12 h 66"/>
                <a:gd name="T4" fmla="*/ 45 w 52"/>
                <a:gd name="T5" fmla="*/ 28 h 66"/>
                <a:gd name="T6" fmla="*/ 52 w 52"/>
                <a:gd name="T7" fmla="*/ 48 h 66"/>
                <a:gd name="T8" fmla="*/ 52 w 52"/>
                <a:gd name="T9" fmla="*/ 66 h 66"/>
                <a:gd name="T10" fmla="*/ 45 w 52"/>
                <a:gd name="T11" fmla="*/ 66 h 66"/>
                <a:gd name="T12" fmla="*/ 32 w 52"/>
                <a:gd name="T13" fmla="*/ 53 h 66"/>
                <a:gd name="T14" fmla="*/ 18 w 52"/>
                <a:gd name="T15" fmla="*/ 43 h 66"/>
                <a:gd name="T16" fmla="*/ 0 w 52"/>
                <a:gd name="T17" fmla="*/ 33 h 66"/>
                <a:gd name="T18" fmla="*/ 5 w 52"/>
                <a:gd name="T19" fmla="*/ 20 h 66"/>
                <a:gd name="T20" fmla="*/ 13 w 52"/>
                <a:gd name="T21" fmla="*/ 10 h 66"/>
                <a:gd name="T22" fmla="*/ 21 w 52"/>
                <a:gd name="T2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6">
                  <a:moveTo>
                    <a:pt x="21" y="0"/>
                  </a:moveTo>
                  <a:lnTo>
                    <a:pt x="36" y="12"/>
                  </a:lnTo>
                  <a:lnTo>
                    <a:pt x="45" y="28"/>
                  </a:lnTo>
                  <a:lnTo>
                    <a:pt x="52" y="48"/>
                  </a:lnTo>
                  <a:lnTo>
                    <a:pt x="52" y="66"/>
                  </a:lnTo>
                  <a:lnTo>
                    <a:pt x="45" y="66"/>
                  </a:lnTo>
                  <a:lnTo>
                    <a:pt x="32" y="53"/>
                  </a:lnTo>
                  <a:lnTo>
                    <a:pt x="18" y="43"/>
                  </a:lnTo>
                  <a:lnTo>
                    <a:pt x="0" y="33"/>
                  </a:lnTo>
                  <a:lnTo>
                    <a:pt x="5" y="20"/>
                  </a:lnTo>
                  <a:lnTo>
                    <a:pt x="13" y="1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Light" panose="020F0302020204030204"/>
              </a:endParaRPr>
            </a:p>
          </p:txBody>
        </p:sp>
        <p:sp>
          <p:nvSpPr>
            <p:cNvPr id="79" name="Freeform 21"/>
            <p:cNvSpPr>
              <a:spLocks/>
            </p:cNvSpPr>
            <p:nvPr/>
          </p:nvSpPr>
          <p:spPr bwMode="auto">
            <a:xfrm>
              <a:off x="1433" y="96"/>
              <a:ext cx="18" cy="14"/>
            </a:xfrm>
            <a:custGeom>
              <a:avLst/>
              <a:gdLst>
                <a:gd name="T0" fmla="*/ 7 w 18"/>
                <a:gd name="T1" fmla="*/ 0 h 14"/>
                <a:gd name="T2" fmla="*/ 12 w 18"/>
                <a:gd name="T3" fmla="*/ 0 h 14"/>
                <a:gd name="T4" fmla="*/ 15 w 18"/>
                <a:gd name="T5" fmla="*/ 0 h 14"/>
                <a:gd name="T6" fmla="*/ 17 w 18"/>
                <a:gd name="T7" fmla="*/ 1 h 14"/>
                <a:gd name="T8" fmla="*/ 18 w 18"/>
                <a:gd name="T9" fmla="*/ 6 h 14"/>
                <a:gd name="T10" fmla="*/ 17 w 18"/>
                <a:gd name="T11" fmla="*/ 11 h 14"/>
                <a:gd name="T12" fmla="*/ 15 w 18"/>
                <a:gd name="T13" fmla="*/ 14 h 14"/>
                <a:gd name="T14" fmla="*/ 12 w 18"/>
                <a:gd name="T15" fmla="*/ 13 h 14"/>
                <a:gd name="T16" fmla="*/ 7 w 18"/>
                <a:gd name="T17" fmla="*/ 13 h 14"/>
                <a:gd name="T18" fmla="*/ 5 w 18"/>
                <a:gd name="T19" fmla="*/ 11 h 14"/>
                <a:gd name="T20" fmla="*/ 2 w 18"/>
                <a:gd name="T21" fmla="*/ 9 h 14"/>
                <a:gd name="T22" fmla="*/ 0 w 18"/>
                <a:gd name="T23" fmla="*/ 6 h 14"/>
                <a:gd name="T24" fmla="*/ 0 w 18"/>
                <a:gd name="T25" fmla="*/ 1 h 14"/>
                <a:gd name="T26" fmla="*/ 3 w 18"/>
                <a:gd name="T27" fmla="*/ 0 h 14"/>
                <a:gd name="T28" fmla="*/ 7 w 18"/>
                <a:gd name="T2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4">
                  <a:moveTo>
                    <a:pt x="7" y="0"/>
                  </a:moveTo>
                  <a:lnTo>
                    <a:pt x="12" y="0"/>
                  </a:lnTo>
                  <a:lnTo>
                    <a:pt x="15" y="0"/>
                  </a:lnTo>
                  <a:lnTo>
                    <a:pt x="17" y="1"/>
                  </a:lnTo>
                  <a:lnTo>
                    <a:pt x="18" y="6"/>
                  </a:lnTo>
                  <a:lnTo>
                    <a:pt x="17" y="11"/>
                  </a:lnTo>
                  <a:lnTo>
                    <a:pt x="15" y="14"/>
                  </a:lnTo>
                  <a:lnTo>
                    <a:pt x="12" y="13"/>
                  </a:lnTo>
                  <a:lnTo>
                    <a:pt x="7" y="13"/>
                  </a:lnTo>
                  <a:lnTo>
                    <a:pt x="5" y="11"/>
                  </a:lnTo>
                  <a:lnTo>
                    <a:pt x="2" y="9"/>
                  </a:lnTo>
                  <a:lnTo>
                    <a:pt x="0" y="6"/>
                  </a:lnTo>
                  <a:lnTo>
                    <a:pt x="0" y="1"/>
                  </a:lnTo>
                  <a:lnTo>
                    <a:pt x="3" y="0"/>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Light" panose="020F0302020204030204"/>
              </a:endParaRPr>
            </a:p>
          </p:txBody>
        </p:sp>
        <p:sp>
          <p:nvSpPr>
            <p:cNvPr id="80" name="Freeform 22"/>
            <p:cNvSpPr>
              <a:spLocks/>
            </p:cNvSpPr>
            <p:nvPr/>
          </p:nvSpPr>
          <p:spPr bwMode="auto">
            <a:xfrm>
              <a:off x="1394" y="148"/>
              <a:ext cx="16" cy="13"/>
            </a:xfrm>
            <a:custGeom>
              <a:avLst/>
              <a:gdLst>
                <a:gd name="T0" fmla="*/ 3 w 16"/>
                <a:gd name="T1" fmla="*/ 0 h 13"/>
                <a:gd name="T2" fmla="*/ 7 w 16"/>
                <a:gd name="T3" fmla="*/ 0 h 13"/>
                <a:gd name="T4" fmla="*/ 11 w 16"/>
                <a:gd name="T5" fmla="*/ 2 h 13"/>
                <a:gd name="T6" fmla="*/ 13 w 16"/>
                <a:gd name="T7" fmla="*/ 3 h 13"/>
                <a:gd name="T8" fmla="*/ 16 w 16"/>
                <a:gd name="T9" fmla="*/ 6 h 13"/>
                <a:gd name="T10" fmla="*/ 15 w 16"/>
                <a:gd name="T11" fmla="*/ 10 h 13"/>
                <a:gd name="T12" fmla="*/ 13 w 16"/>
                <a:gd name="T13" fmla="*/ 11 h 13"/>
                <a:gd name="T14" fmla="*/ 10 w 16"/>
                <a:gd name="T15" fmla="*/ 13 h 13"/>
                <a:gd name="T16" fmla="*/ 7 w 16"/>
                <a:gd name="T17" fmla="*/ 13 h 13"/>
                <a:gd name="T18" fmla="*/ 3 w 16"/>
                <a:gd name="T19" fmla="*/ 11 h 13"/>
                <a:gd name="T20" fmla="*/ 2 w 16"/>
                <a:gd name="T21" fmla="*/ 10 h 13"/>
                <a:gd name="T22" fmla="*/ 0 w 16"/>
                <a:gd name="T23" fmla="*/ 6 h 13"/>
                <a:gd name="T24" fmla="*/ 0 w 16"/>
                <a:gd name="T25" fmla="*/ 2 h 13"/>
                <a:gd name="T26" fmla="*/ 3 w 16"/>
                <a:gd name="T2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3">
                  <a:moveTo>
                    <a:pt x="3" y="0"/>
                  </a:moveTo>
                  <a:lnTo>
                    <a:pt x="7" y="0"/>
                  </a:lnTo>
                  <a:lnTo>
                    <a:pt x="11" y="2"/>
                  </a:lnTo>
                  <a:lnTo>
                    <a:pt x="13" y="3"/>
                  </a:lnTo>
                  <a:lnTo>
                    <a:pt x="16" y="6"/>
                  </a:lnTo>
                  <a:lnTo>
                    <a:pt x="15" y="10"/>
                  </a:lnTo>
                  <a:lnTo>
                    <a:pt x="13" y="11"/>
                  </a:lnTo>
                  <a:lnTo>
                    <a:pt x="10" y="13"/>
                  </a:lnTo>
                  <a:lnTo>
                    <a:pt x="7" y="13"/>
                  </a:lnTo>
                  <a:lnTo>
                    <a:pt x="3" y="11"/>
                  </a:lnTo>
                  <a:lnTo>
                    <a:pt x="2" y="10"/>
                  </a:lnTo>
                  <a:lnTo>
                    <a:pt x="0" y="6"/>
                  </a:lnTo>
                  <a:lnTo>
                    <a:pt x="0"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Light" panose="020F0302020204030204"/>
              </a:endParaRPr>
            </a:p>
          </p:txBody>
        </p:sp>
        <p:sp>
          <p:nvSpPr>
            <p:cNvPr id="81" name="Freeform 23"/>
            <p:cNvSpPr>
              <a:spLocks/>
            </p:cNvSpPr>
            <p:nvPr/>
          </p:nvSpPr>
          <p:spPr bwMode="auto">
            <a:xfrm>
              <a:off x="1564" y="195"/>
              <a:ext cx="23" cy="17"/>
            </a:xfrm>
            <a:custGeom>
              <a:avLst/>
              <a:gdLst>
                <a:gd name="T0" fmla="*/ 8 w 23"/>
                <a:gd name="T1" fmla="*/ 0 h 17"/>
                <a:gd name="T2" fmla="*/ 13 w 23"/>
                <a:gd name="T3" fmla="*/ 0 h 17"/>
                <a:gd name="T4" fmla="*/ 18 w 23"/>
                <a:gd name="T5" fmla="*/ 2 h 17"/>
                <a:gd name="T6" fmla="*/ 21 w 23"/>
                <a:gd name="T7" fmla="*/ 5 h 17"/>
                <a:gd name="T8" fmla="*/ 23 w 23"/>
                <a:gd name="T9" fmla="*/ 8 h 17"/>
                <a:gd name="T10" fmla="*/ 23 w 23"/>
                <a:gd name="T11" fmla="*/ 13 h 17"/>
                <a:gd name="T12" fmla="*/ 20 w 23"/>
                <a:gd name="T13" fmla="*/ 17 h 17"/>
                <a:gd name="T14" fmla="*/ 15 w 23"/>
                <a:gd name="T15" fmla="*/ 17 h 17"/>
                <a:gd name="T16" fmla="*/ 10 w 23"/>
                <a:gd name="T17" fmla="*/ 17 h 17"/>
                <a:gd name="T18" fmla="*/ 5 w 23"/>
                <a:gd name="T19" fmla="*/ 13 h 17"/>
                <a:gd name="T20" fmla="*/ 2 w 23"/>
                <a:gd name="T21" fmla="*/ 12 h 17"/>
                <a:gd name="T22" fmla="*/ 0 w 23"/>
                <a:gd name="T23" fmla="*/ 7 h 17"/>
                <a:gd name="T24" fmla="*/ 0 w 23"/>
                <a:gd name="T25" fmla="*/ 2 h 17"/>
                <a:gd name="T26" fmla="*/ 5 w 23"/>
                <a:gd name="T27" fmla="*/ 0 h 17"/>
                <a:gd name="T28" fmla="*/ 8 w 23"/>
                <a:gd name="T2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17">
                  <a:moveTo>
                    <a:pt x="8" y="0"/>
                  </a:moveTo>
                  <a:lnTo>
                    <a:pt x="13" y="0"/>
                  </a:lnTo>
                  <a:lnTo>
                    <a:pt x="18" y="2"/>
                  </a:lnTo>
                  <a:lnTo>
                    <a:pt x="21" y="5"/>
                  </a:lnTo>
                  <a:lnTo>
                    <a:pt x="23" y="8"/>
                  </a:lnTo>
                  <a:lnTo>
                    <a:pt x="23" y="13"/>
                  </a:lnTo>
                  <a:lnTo>
                    <a:pt x="20" y="17"/>
                  </a:lnTo>
                  <a:lnTo>
                    <a:pt x="15" y="17"/>
                  </a:lnTo>
                  <a:lnTo>
                    <a:pt x="10" y="17"/>
                  </a:lnTo>
                  <a:lnTo>
                    <a:pt x="5" y="13"/>
                  </a:lnTo>
                  <a:lnTo>
                    <a:pt x="2" y="12"/>
                  </a:lnTo>
                  <a:lnTo>
                    <a:pt x="0" y="7"/>
                  </a:lnTo>
                  <a:lnTo>
                    <a:pt x="0" y="2"/>
                  </a:lnTo>
                  <a:lnTo>
                    <a:pt x="5" y="0"/>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Light" panose="020F0302020204030204"/>
              </a:endParaRPr>
            </a:p>
          </p:txBody>
        </p:sp>
        <p:sp>
          <p:nvSpPr>
            <p:cNvPr id="82" name="Freeform 24"/>
            <p:cNvSpPr>
              <a:spLocks/>
            </p:cNvSpPr>
            <p:nvPr/>
          </p:nvSpPr>
          <p:spPr bwMode="auto">
            <a:xfrm>
              <a:off x="1405" y="221"/>
              <a:ext cx="15" cy="12"/>
            </a:xfrm>
            <a:custGeom>
              <a:avLst/>
              <a:gdLst>
                <a:gd name="T0" fmla="*/ 0 w 15"/>
                <a:gd name="T1" fmla="*/ 0 h 12"/>
                <a:gd name="T2" fmla="*/ 15 w 15"/>
                <a:gd name="T3" fmla="*/ 0 h 12"/>
                <a:gd name="T4" fmla="*/ 15 w 15"/>
                <a:gd name="T5" fmla="*/ 4 h 12"/>
                <a:gd name="T6" fmla="*/ 15 w 15"/>
                <a:gd name="T7" fmla="*/ 7 h 12"/>
                <a:gd name="T8" fmla="*/ 14 w 15"/>
                <a:gd name="T9" fmla="*/ 9 h 12"/>
                <a:gd name="T10" fmla="*/ 12 w 15"/>
                <a:gd name="T11" fmla="*/ 10 h 12"/>
                <a:gd name="T12" fmla="*/ 10 w 15"/>
                <a:gd name="T13" fmla="*/ 12 h 12"/>
                <a:gd name="T14" fmla="*/ 5 w 15"/>
                <a:gd name="T15" fmla="*/ 10 h 12"/>
                <a:gd name="T16" fmla="*/ 2 w 15"/>
                <a:gd name="T17" fmla="*/ 9 h 12"/>
                <a:gd name="T18" fmla="*/ 0 w 15"/>
                <a:gd name="T19" fmla="*/ 5 h 12"/>
                <a:gd name="T20" fmla="*/ 0 w 15"/>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2">
                  <a:moveTo>
                    <a:pt x="0" y="0"/>
                  </a:moveTo>
                  <a:lnTo>
                    <a:pt x="15" y="0"/>
                  </a:lnTo>
                  <a:lnTo>
                    <a:pt x="15" y="4"/>
                  </a:lnTo>
                  <a:lnTo>
                    <a:pt x="15" y="7"/>
                  </a:lnTo>
                  <a:lnTo>
                    <a:pt x="14" y="9"/>
                  </a:lnTo>
                  <a:lnTo>
                    <a:pt x="12" y="10"/>
                  </a:lnTo>
                  <a:lnTo>
                    <a:pt x="10" y="12"/>
                  </a:lnTo>
                  <a:lnTo>
                    <a:pt x="5" y="10"/>
                  </a:lnTo>
                  <a:lnTo>
                    <a:pt x="2" y="9"/>
                  </a:lnTo>
                  <a:lnTo>
                    <a:pt x="0" y="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Light" panose="020F0302020204030204"/>
              </a:endParaRPr>
            </a:p>
          </p:txBody>
        </p:sp>
        <p:sp>
          <p:nvSpPr>
            <p:cNvPr id="83" name="Freeform 25"/>
            <p:cNvSpPr>
              <a:spLocks/>
            </p:cNvSpPr>
            <p:nvPr/>
          </p:nvSpPr>
          <p:spPr bwMode="auto">
            <a:xfrm>
              <a:off x="1417" y="230"/>
              <a:ext cx="46" cy="19"/>
            </a:xfrm>
            <a:custGeom>
              <a:avLst/>
              <a:gdLst>
                <a:gd name="T0" fmla="*/ 34 w 46"/>
                <a:gd name="T1" fmla="*/ 0 h 19"/>
                <a:gd name="T2" fmla="*/ 46 w 46"/>
                <a:gd name="T3" fmla="*/ 3 h 19"/>
                <a:gd name="T4" fmla="*/ 41 w 46"/>
                <a:gd name="T5" fmla="*/ 11 h 19"/>
                <a:gd name="T6" fmla="*/ 33 w 46"/>
                <a:gd name="T7" fmla="*/ 16 h 19"/>
                <a:gd name="T8" fmla="*/ 21 w 46"/>
                <a:gd name="T9" fmla="*/ 19 h 19"/>
                <a:gd name="T10" fmla="*/ 10 w 46"/>
                <a:gd name="T11" fmla="*/ 19 h 19"/>
                <a:gd name="T12" fmla="*/ 0 w 46"/>
                <a:gd name="T13" fmla="*/ 14 h 19"/>
                <a:gd name="T14" fmla="*/ 8 w 46"/>
                <a:gd name="T15" fmla="*/ 6 h 19"/>
                <a:gd name="T16" fmla="*/ 21 w 46"/>
                <a:gd name="T17" fmla="*/ 1 h 19"/>
                <a:gd name="T18" fmla="*/ 34 w 46"/>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19">
                  <a:moveTo>
                    <a:pt x="34" y="0"/>
                  </a:moveTo>
                  <a:lnTo>
                    <a:pt x="46" y="3"/>
                  </a:lnTo>
                  <a:lnTo>
                    <a:pt x="41" y="11"/>
                  </a:lnTo>
                  <a:lnTo>
                    <a:pt x="33" y="16"/>
                  </a:lnTo>
                  <a:lnTo>
                    <a:pt x="21" y="19"/>
                  </a:lnTo>
                  <a:lnTo>
                    <a:pt x="10" y="19"/>
                  </a:lnTo>
                  <a:lnTo>
                    <a:pt x="0" y="14"/>
                  </a:lnTo>
                  <a:lnTo>
                    <a:pt x="8" y="6"/>
                  </a:lnTo>
                  <a:lnTo>
                    <a:pt x="21"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Light" panose="020F0302020204030204"/>
              </a:endParaRPr>
            </a:p>
          </p:txBody>
        </p:sp>
        <p:sp>
          <p:nvSpPr>
            <p:cNvPr id="84" name="Freeform 26"/>
            <p:cNvSpPr>
              <a:spLocks/>
            </p:cNvSpPr>
            <p:nvPr/>
          </p:nvSpPr>
          <p:spPr bwMode="auto">
            <a:xfrm>
              <a:off x="1391" y="233"/>
              <a:ext cx="13" cy="11"/>
            </a:xfrm>
            <a:custGeom>
              <a:avLst/>
              <a:gdLst>
                <a:gd name="T0" fmla="*/ 5 w 13"/>
                <a:gd name="T1" fmla="*/ 0 h 11"/>
                <a:gd name="T2" fmla="*/ 8 w 13"/>
                <a:gd name="T3" fmla="*/ 0 h 11"/>
                <a:gd name="T4" fmla="*/ 10 w 13"/>
                <a:gd name="T5" fmla="*/ 0 h 11"/>
                <a:gd name="T6" fmla="*/ 11 w 13"/>
                <a:gd name="T7" fmla="*/ 3 h 11"/>
                <a:gd name="T8" fmla="*/ 13 w 13"/>
                <a:gd name="T9" fmla="*/ 5 h 11"/>
                <a:gd name="T10" fmla="*/ 13 w 13"/>
                <a:gd name="T11" fmla="*/ 10 h 11"/>
                <a:gd name="T12" fmla="*/ 10 w 13"/>
                <a:gd name="T13" fmla="*/ 11 h 11"/>
                <a:gd name="T14" fmla="*/ 6 w 13"/>
                <a:gd name="T15" fmla="*/ 11 h 11"/>
                <a:gd name="T16" fmla="*/ 3 w 13"/>
                <a:gd name="T17" fmla="*/ 10 h 11"/>
                <a:gd name="T18" fmla="*/ 1 w 13"/>
                <a:gd name="T19" fmla="*/ 8 h 11"/>
                <a:gd name="T20" fmla="*/ 0 w 13"/>
                <a:gd name="T21" fmla="*/ 5 h 11"/>
                <a:gd name="T22" fmla="*/ 0 w 13"/>
                <a:gd name="T23" fmla="*/ 0 h 11"/>
                <a:gd name="T24" fmla="*/ 5 w 13"/>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1">
                  <a:moveTo>
                    <a:pt x="5" y="0"/>
                  </a:moveTo>
                  <a:lnTo>
                    <a:pt x="8" y="0"/>
                  </a:lnTo>
                  <a:lnTo>
                    <a:pt x="10" y="0"/>
                  </a:lnTo>
                  <a:lnTo>
                    <a:pt x="11" y="3"/>
                  </a:lnTo>
                  <a:lnTo>
                    <a:pt x="13" y="5"/>
                  </a:lnTo>
                  <a:lnTo>
                    <a:pt x="13" y="10"/>
                  </a:lnTo>
                  <a:lnTo>
                    <a:pt x="10" y="11"/>
                  </a:lnTo>
                  <a:lnTo>
                    <a:pt x="6" y="11"/>
                  </a:lnTo>
                  <a:lnTo>
                    <a:pt x="3" y="10"/>
                  </a:lnTo>
                  <a:lnTo>
                    <a:pt x="1" y="8"/>
                  </a:lnTo>
                  <a:lnTo>
                    <a:pt x="0" y="5"/>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Light" panose="020F0302020204030204"/>
              </a:endParaRPr>
            </a:p>
          </p:txBody>
        </p:sp>
        <p:sp>
          <p:nvSpPr>
            <p:cNvPr id="85" name="Freeform 27"/>
            <p:cNvSpPr>
              <a:spLocks/>
            </p:cNvSpPr>
            <p:nvPr/>
          </p:nvSpPr>
          <p:spPr bwMode="auto">
            <a:xfrm>
              <a:off x="1448" y="251"/>
              <a:ext cx="20" cy="15"/>
            </a:xfrm>
            <a:custGeom>
              <a:avLst/>
              <a:gdLst>
                <a:gd name="T0" fmla="*/ 8 w 20"/>
                <a:gd name="T1" fmla="*/ 0 h 15"/>
                <a:gd name="T2" fmla="*/ 11 w 20"/>
                <a:gd name="T3" fmla="*/ 0 h 15"/>
                <a:gd name="T4" fmla="*/ 15 w 20"/>
                <a:gd name="T5" fmla="*/ 2 h 15"/>
                <a:gd name="T6" fmla="*/ 18 w 20"/>
                <a:gd name="T7" fmla="*/ 3 h 15"/>
                <a:gd name="T8" fmla="*/ 20 w 20"/>
                <a:gd name="T9" fmla="*/ 6 h 15"/>
                <a:gd name="T10" fmla="*/ 20 w 20"/>
                <a:gd name="T11" fmla="*/ 10 h 15"/>
                <a:gd name="T12" fmla="*/ 16 w 20"/>
                <a:gd name="T13" fmla="*/ 11 h 15"/>
                <a:gd name="T14" fmla="*/ 15 w 20"/>
                <a:gd name="T15" fmla="*/ 13 h 15"/>
                <a:gd name="T16" fmla="*/ 15 w 20"/>
                <a:gd name="T17" fmla="*/ 15 h 15"/>
                <a:gd name="T18" fmla="*/ 10 w 20"/>
                <a:gd name="T19" fmla="*/ 15 h 15"/>
                <a:gd name="T20" fmla="*/ 6 w 20"/>
                <a:gd name="T21" fmla="*/ 13 h 15"/>
                <a:gd name="T22" fmla="*/ 5 w 20"/>
                <a:gd name="T23" fmla="*/ 10 h 15"/>
                <a:gd name="T24" fmla="*/ 2 w 20"/>
                <a:gd name="T25" fmla="*/ 8 h 15"/>
                <a:gd name="T26" fmla="*/ 0 w 20"/>
                <a:gd name="T27" fmla="*/ 5 h 15"/>
                <a:gd name="T28" fmla="*/ 2 w 20"/>
                <a:gd name="T29" fmla="*/ 3 h 15"/>
                <a:gd name="T30" fmla="*/ 5 w 20"/>
                <a:gd name="T31" fmla="*/ 2 h 15"/>
                <a:gd name="T32" fmla="*/ 8 w 20"/>
                <a:gd name="T3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5">
                  <a:moveTo>
                    <a:pt x="8" y="0"/>
                  </a:moveTo>
                  <a:lnTo>
                    <a:pt x="11" y="0"/>
                  </a:lnTo>
                  <a:lnTo>
                    <a:pt x="15" y="2"/>
                  </a:lnTo>
                  <a:lnTo>
                    <a:pt x="18" y="3"/>
                  </a:lnTo>
                  <a:lnTo>
                    <a:pt x="20" y="6"/>
                  </a:lnTo>
                  <a:lnTo>
                    <a:pt x="20" y="10"/>
                  </a:lnTo>
                  <a:lnTo>
                    <a:pt x="16" y="11"/>
                  </a:lnTo>
                  <a:lnTo>
                    <a:pt x="15" y="13"/>
                  </a:lnTo>
                  <a:lnTo>
                    <a:pt x="15" y="15"/>
                  </a:lnTo>
                  <a:lnTo>
                    <a:pt x="10" y="15"/>
                  </a:lnTo>
                  <a:lnTo>
                    <a:pt x="6" y="13"/>
                  </a:lnTo>
                  <a:lnTo>
                    <a:pt x="5" y="10"/>
                  </a:lnTo>
                  <a:lnTo>
                    <a:pt x="2" y="8"/>
                  </a:lnTo>
                  <a:lnTo>
                    <a:pt x="0" y="5"/>
                  </a:lnTo>
                  <a:lnTo>
                    <a:pt x="2" y="3"/>
                  </a:lnTo>
                  <a:lnTo>
                    <a:pt x="5" y="2"/>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Light" panose="020F0302020204030204"/>
              </a:endParaRPr>
            </a:p>
          </p:txBody>
        </p:sp>
        <p:sp>
          <p:nvSpPr>
            <p:cNvPr id="86" name="Freeform 28"/>
            <p:cNvSpPr>
              <a:spLocks/>
            </p:cNvSpPr>
            <p:nvPr/>
          </p:nvSpPr>
          <p:spPr bwMode="auto">
            <a:xfrm>
              <a:off x="1902" y="825"/>
              <a:ext cx="13" cy="16"/>
            </a:xfrm>
            <a:custGeom>
              <a:avLst/>
              <a:gdLst>
                <a:gd name="T0" fmla="*/ 2 w 13"/>
                <a:gd name="T1" fmla="*/ 0 h 16"/>
                <a:gd name="T2" fmla="*/ 7 w 13"/>
                <a:gd name="T3" fmla="*/ 0 h 16"/>
                <a:gd name="T4" fmla="*/ 10 w 13"/>
                <a:gd name="T5" fmla="*/ 1 h 16"/>
                <a:gd name="T6" fmla="*/ 12 w 13"/>
                <a:gd name="T7" fmla="*/ 3 h 16"/>
                <a:gd name="T8" fmla="*/ 13 w 13"/>
                <a:gd name="T9" fmla="*/ 6 h 16"/>
                <a:gd name="T10" fmla="*/ 13 w 13"/>
                <a:gd name="T11" fmla="*/ 10 h 16"/>
                <a:gd name="T12" fmla="*/ 12 w 13"/>
                <a:gd name="T13" fmla="*/ 13 h 16"/>
                <a:gd name="T14" fmla="*/ 10 w 13"/>
                <a:gd name="T15" fmla="*/ 16 h 16"/>
                <a:gd name="T16" fmla="*/ 5 w 13"/>
                <a:gd name="T17" fmla="*/ 14 h 16"/>
                <a:gd name="T18" fmla="*/ 2 w 13"/>
                <a:gd name="T19" fmla="*/ 13 h 16"/>
                <a:gd name="T20" fmla="*/ 0 w 13"/>
                <a:gd name="T21" fmla="*/ 10 h 16"/>
                <a:gd name="T22" fmla="*/ 0 w 13"/>
                <a:gd name="T23" fmla="*/ 6 h 16"/>
                <a:gd name="T24" fmla="*/ 0 w 13"/>
                <a:gd name="T25" fmla="*/ 3 h 16"/>
                <a:gd name="T26" fmla="*/ 2 w 13"/>
                <a:gd name="T2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6">
                  <a:moveTo>
                    <a:pt x="2" y="0"/>
                  </a:moveTo>
                  <a:lnTo>
                    <a:pt x="7" y="0"/>
                  </a:lnTo>
                  <a:lnTo>
                    <a:pt x="10" y="1"/>
                  </a:lnTo>
                  <a:lnTo>
                    <a:pt x="12" y="3"/>
                  </a:lnTo>
                  <a:lnTo>
                    <a:pt x="13" y="6"/>
                  </a:lnTo>
                  <a:lnTo>
                    <a:pt x="13" y="10"/>
                  </a:lnTo>
                  <a:lnTo>
                    <a:pt x="12" y="13"/>
                  </a:lnTo>
                  <a:lnTo>
                    <a:pt x="10" y="16"/>
                  </a:lnTo>
                  <a:lnTo>
                    <a:pt x="5" y="14"/>
                  </a:lnTo>
                  <a:lnTo>
                    <a:pt x="2" y="13"/>
                  </a:lnTo>
                  <a:lnTo>
                    <a:pt x="0" y="10"/>
                  </a:lnTo>
                  <a:lnTo>
                    <a:pt x="0" y="6"/>
                  </a:lnTo>
                  <a:lnTo>
                    <a:pt x="0"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Light" panose="020F0302020204030204"/>
              </a:endParaRPr>
            </a:p>
          </p:txBody>
        </p:sp>
        <p:sp>
          <p:nvSpPr>
            <p:cNvPr id="87" name="Freeform 29"/>
            <p:cNvSpPr>
              <a:spLocks/>
            </p:cNvSpPr>
            <p:nvPr/>
          </p:nvSpPr>
          <p:spPr bwMode="auto">
            <a:xfrm>
              <a:off x="5" y="1070"/>
              <a:ext cx="1268" cy="1424"/>
            </a:xfrm>
            <a:custGeom>
              <a:avLst/>
              <a:gdLst>
                <a:gd name="T0" fmla="*/ 998 w 1268"/>
                <a:gd name="T1" fmla="*/ 52 h 1424"/>
                <a:gd name="T2" fmla="*/ 1065 w 1268"/>
                <a:gd name="T3" fmla="*/ 180 h 1424"/>
                <a:gd name="T4" fmla="*/ 1155 w 1268"/>
                <a:gd name="T5" fmla="*/ 131 h 1424"/>
                <a:gd name="T6" fmla="*/ 1167 w 1268"/>
                <a:gd name="T7" fmla="*/ 116 h 1424"/>
                <a:gd name="T8" fmla="*/ 1198 w 1268"/>
                <a:gd name="T9" fmla="*/ 127 h 1424"/>
                <a:gd name="T10" fmla="*/ 1194 w 1268"/>
                <a:gd name="T11" fmla="*/ 136 h 1424"/>
                <a:gd name="T12" fmla="*/ 1188 w 1268"/>
                <a:gd name="T13" fmla="*/ 165 h 1424"/>
                <a:gd name="T14" fmla="*/ 1253 w 1268"/>
                <a:gd name="T15" fmla="*/ 206 h 1424"/>
                <a:gd name="T16" fmla="*/ 1152 w 1268"/>
                <a:gd name="T17" fmla="*/ 454 h 1424"/>
                <a:gd name="T18" fmla="*/ 1065 w 1268"/>
                <a:gd name="T19" fmla="*/ 584 h 1424"/>
                <a:gd name="T20" fmla="*/ 1013 w 1268"/>
                <a:gd name="T21" fmla="*/ 713 h 1424"/>
                <a:gd name="T22" fmla="*/ 1018 w 1268"/>
                <a:gd name="T23" fmla="*/ 731 h 1424"/>
                <a:gd name="T24" fmla="*/ 1034 w 1268"/>
                <a:gd name="T25" fmla="*/ 726 h 1424"/>
                <a:gd name="T26" fmla="*/ 1052 w 1268"/>
                <a:gd name="T27" fmla="*/ 778 h 1424"/>
                <a:gd name="T28" fmla="*/ 1020 w 1268"/>
                <a:gd name="T29" fmla="*/ 775 h 1424"/>
                <a:gd name="T30" fmla="*/ 959 w 1268"/>
                <a:gd name="T31" fmla="*/ 777 h 1424"/>
                <a:gd name="T32" fmla="*/ 966 w 1268"/>
                <a:gd name="T33" fmla="*/ 750 h 1424"/>
                <a:gd name="T34" fmla="*/ 908 w 1268"/>
                <a:gd name="T35" fmla="*/ 759 h 1424"/>
                <a:gd name="T36" fmla="*/ 886 w 1268"/>
                <a:gd name="T37" fmla="*/ 801 h 1424"/>
                <a:gd name="T38" fmla="*/ 781 w 1268"/>
                <a:gd name="T39" fmla="*/ 875 h 1424"/>
                <a:gd name="T40" fmla="*/ 719 w 1268"/>
                <a:gd name="T41" fmla="*/ 1059 h 1424"/>
                <a:gd name="T42" fmla="*/ 688 w 1268"/>
                <a:gd name="T43" fmla="*/ 1161 h 1424"/>
                <a:gd name="T44" fmla="*/ 673 w 1268"/>
                <a:gd name="T45" fmla="*/ 1216 h 1424"/>
                <a:gd name="T46" fmla="*/ 689 w 1268"/>
                <a:gd name="T47" fmla="*/ 1228 h 1424"/>
                <a:gd name="T48" fmla="*/ 671 w 1268"/>
                <a:gd name="T49" fmla="*/ 1244 h 1424"/>
                <a:gd name="T50" fmla="*/ 539 w 1268"/>
                <a:gd name="T51" fmla="*/ 1357 h 1424"/>
                <a:gd name="T52" fmla="*/ 524 w 1268"/>
                <a:gd name="T53" fmla="*/ 1380 h 1424"/>
                <a:gd name="T54" fmla="*/ 477 w 1268"/>
                <a:gd name="T55" fmla="*/ 1414 h 1424"/>
                <a:gd name="T56" fmla="*/ 363 w 1268"/>
                <a:gd name="T57" fmla="*/ 1404 h 1424"/>
                <a:gd name="T58" fmla="*/ 320 w 1268"/>
                <a:gd name="T59" fmla="*/ 1409 h 1424"/>
                <a:gd name="T60" fmla="*/ 305 w 1268"/>
                <a:gd name="T61" fmla="*/ 1411 h 1424"/>
                <a:gd name="T62" fmla="*/ 300 w 1268"/>
                <a:gd name="T63" fmla="*/ 1381 h 1424"/>
                <a:gd name="T64" fmla="*/ 161 w 1268"/>
                <a:gd name="T65" fmla="*/ 1329 h 1424"/>
                <a:gd name="T66" fmla="*/ 73 w 1268"/>
                <a:gd name="T67" fmla="*/ 1345 h 1424"/>
                <a:gd name="T68" fmla="*/ 29 w 1268"/>
                <a:gd name="T69" fmla="*/ 1308 h 1424"/>
                <a:gd name="T70" fmla="*/ 14 w 1268"/>
                <a:gd name="T71" fmla="*/ 1296 h 1424"/>
                <a:gd name="T72" fmla="*/ 67 w 1268"/>
                <a:gd name="T73" fmla="*/ 1238 h 1424"/>
                <a:gd name="T74" fmla="*/ 52 w 1268"/>
                <a:gd name="T75" fmla="*/ 1226 h 1424"/>
                <a:gd name="T76" fmla="*/ 39 w 1268"/>
                <a:gd name="T77" fmla="*/ 1190 h 1424"/>
                <a:gd name="T78" fmla="*/ 58 w 1268"/>
                <a:gd name="T79" fmla="*/ 1157 h 1424"/>
                <a:gd name="T80" fmla="*/ 90 w 1268"/>
                <a:gd name="T81" fmla="*/ 1161 h 1424"/>
                <a:gd name="T82" fmla="*/ 93 w 1268"/>
                <a:gd name="T83" fmla="*/ 1138 h 1424"/>
                <a:gd name="T84" fmla="*/ 94 w 1268"/>
                <a:gd name="T85" fmla="*/ 1126 h 1424"/>
                <a:gd name="T86" fmla="*/ 78 w 1268"/>
                <a:gd name="T87" fmla="*/ 1121 h 1424"/>
                <a:gd name="T88" fmla="*/ 65 w 1268"/>
                <a:gd name="T89" fmla="*/ 1102 h 1424"/>
                <a:gd name="T90" fmla="*/ 85 w 1268"/>
                <a:gd name="T91" fmla="*/ 1092 h 1424"/>
                <a:gd name="T92" fmla="*/ 98 w 1268"/>
                <a:gd name="T93" fmla="*/ 1087 h 1424"/>
                <a:gd name="T94" fmla="*/ 93 w 1268"/>
                <a:gd name="T95" fmla="*/ 1068 h 1424"/>
                <a:gd name="T96" fmla="*/ 137 w 1268"/>
                <a:gd name="T97" fmla="*/ 1014 h 1424"/>
                <a:gd name="T98" fmla="*/ 158 w 1268"/>
                <a:gd name="T99" fmla="*/ 1009 h 1424"/>
                <a:gd name="T100" fmla="*/ 170 w 1268"/>
                <a:gd name="T101" fmla="*/ 997 h 1424"/>
                <a:gd name="T102" fmla="*/ 209 w 1268"/>
                <a:gd name="T103" fmla="*/ 968 h 1424"/>
                <a:gd name="T104" fmla="*/ 242 w 1268"/>
                <a:gd name="T105" fmla="*/ 899 h 1424"/>
                <a:gd name="T106" fmla="*/ 289 w 1268"/>
                <a:gd name="T107" fmla="*/ 832 h 1424"/>
                <a:gd name="T108" fmla="*/ 475 w 1268"/>
                <a:gd name="T109" fmla="*/ 719 h 1424"/>
                <a:gd name="T110" fmla="*/ 624 w 1268"/>
                <a:gd name="T111" fmla="*/ 590 h 1424"/>
                <a:gd name="T112" fmla="*/ 778 w 1268"/>
                <a:gd name="T113" fmla="*/ 293 h 1424"/>
                <a:gd name="T114" fmla="*/ 925 w 1268"/>
                <a:gd name="T115" fmla="*/ 56 h 1424"/>
                <a:gd name="T116" fmla="*/ 975 w 1268"/>
                <a:gd name="T117" fmla="*/ 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8" h="1424">
                  <a:moveTo>
                    <a:pt x="990" y="0"/>
                  </a:moveTo>
                  <a:lnTo>
                    <a:pt x="1007" y="0"/>
                  </a:lnTo>
                  <a:lnTo>
                    <a:pt x="1024" y="2"/>
                  </a:lnTo>
                  <a:lnTo>
                    <a:pt x="1044" y="2"/>
                  </a:lnTo>
                  <a:lnTo>
                    <a:pt x="1034" y="10"/>
                  </a:lnTo>
                  <a:lnTo>
                    <a:pt x="1024" y="13"/>
                  </a:lnTo>
                  <a:lnTo>
                    <a:pt x="1015" y="18"/>
                  </a:lnTo>
                  <a:lnTo>
                    <a:pt x="1005" y="21"/>
                  </a:lnTo>
                  <a:lnTo>
                    <a:pt x="998" y="29"/>
                  </a:lnTo>
                  <a:lnTo>
                    <a:pt x="997" y="41"/>
                  </a:lnTo>
                  <a:lnTo>
                    <a:pt x="998" y="52"/>
                  </a:lnTo>
                  <a:lnTo>
                    <a:pt x="1007" y="64"/>
                  </a:lnTo>
                  <a:lnTo>
                    <a:pt x="1018" y="72"/>
                  </a:lnTo>
                  <a:lnTo>
                    <a:pt x="1033" y="75"/>
                  </a:lnTo>
                  <a:lnTo>
                    <a:pt x="1051" y="70"/>
                  </a:lnTo>
                  <a:lnTo>
                    <a:pt x="1056" y="80"/>
                  </a:lnTo>
                  <a:lnTo>
                    <a:pt x="1060" y="92"/>
                  </a:lnTo>
                  <a:lnTo>
                    <a:pt x="1062" y="103"/>
                  </a:lnTo>
                  <a:lnTo>
                    <a:pt x="1060" y="114"/>
                  </a:lnTo>
                  <a:lnTo>
                    <a:pt x="1052" y="123"/>
                  </a:lnTo>
                  <a:lnTo>
                    <a:pt x="1060" y="150"/>
                  </a:lnTo>
                  <a:lnTo>
                    <a:pt x="1065" y="180"/>
                  </a:lnTo>
                  <a:lnTo>
                    <a:pt x="1070" y="185"/>
                  </a:lnTo>
                  <a:lnTo>
                    <a:pt x="1082" y="186"/>
                  </a:lnTo>
                  <a:lnTo>
                    <a:pt x="1093" y="186"/>
                  </a:lnTo>
                  <a:lnTo>
                    <a:pt x="1100" y="172"/>
                  </a:lnTo>
                  <a:lnTo>
                    <a:pt x="1109" y="160"/>
                  </a:lnTo>
                  <a:lnTo>
                    <a:pt x="1123" y="150"/>
                  </a:lnTo>
                  <a:lnTo>
                    <a:pt x="1134" y="142"/>
                  </a:lnTo>
                  <a:lnTo>
                    <a:pt x="1145" y="131"/>
                  </a:lnTo>
                  <a:lnTo>
                    <a:pt x="1149" y="129"/>
                  </a:lnTo>
                  <a:lnTo>
                    <a:pt x="1152" y="131"/>
                  </a:lnTo>
                  <a:lnTo>
                    <a:pt x="1155" y="131"/>
                  </a:lnTo>
                  <a:lnTo>
                    <a:pt x="1157" y="132"/>
                  </a:lnTo>
                  <a:lnTo>
                    <a:pt x="1160" y="134"/>
                  </a:lnTo>
                  <a:lnTo>
                    <a:pt x="1162" y="134"/>
                  </a:lnTo>
                  <a:lnTo>
                    <a:pt x="1167" y="134"/>
                  </a:lnTo>
                  <a:lnTo>
                    <a:pt x="1170" y="132"/>
                  </a:lnTo>
                  <a:lnTo>
                    <a:pt x="1170" y="131"/>
                  </a:lnTo>
                  <a:lnTo>
                    <a:pt x="1170" y="127"/>
                  </a:lnTo>
                  <a:lnTo>
                    <a:pt x="1168" y="126"/>
                  </a:lnTo>
                  <a:lnTo>
                    <a:pt x="1168" y="123"/>
                  </a:lnTo>
                  <a:lnTo>
                    <a:pt x="1167" y="119"/>
                  </a:lnTo>
                  <a:lnTo>
                    <a:pt x="1167" y="116"/>
                  </a:lnTo>
                  <a:lnTo>
                    <a:pt x="1168" y="113"/>
                  </a:lnTo>
                  <a:lnTo>
                    <a:pt x="1181" y="111"/>
                  </a:lnTo>
                  <a:lnTo>
                    <a:pt x="1194" y="106"/>
                  </a:lnTo>
                  <a:lnTo>
                    <a:pt x="1204" y="101"/>
                  </a:lnTo>
                  <a:lnTo>
                    <a:pt x="1216" y="96"/>
                  </a:lnTo>
                  <a:lnTo>
                    <a:pt x="1227" y="96"/>
                  </a:lnTo>
                  <a:lnTo>
                    <a:pt x="1222" y="109"/>
                  </a:lnTo>
                  <a:lnTo>
                    <a:pt x="1214" y="121"/>
                  </a:lnTo>
                  <a:lnTo>
                    <a:pt x="1201" y="127"/>
                  </a:lnTo>
                  <a:lnTo>
                    <a:pt x="1199" y="127"/>
                  </a:lnTo>
                  <a:lnTo>
                    <a:pt x="1198" y="127"/>
                  </a:lnTo>
                  <a:lnTo>
                    <a:pt x="1194" y="127"/>
                  </a:lnTo>
                  <a:lnTo>
                    <a:pt x="1191" y="127"/>
                  </a:lnTo>
                  <a:lnTo>
                    <a:pt x="1190" y="127"/>
                  </a:lnTo>
                  <a:lnTo>
                    <a:pt x="1188" y="127"/>
                  </a:lnTo>
                  <a:lnTo>
                    <a:pt x="1186" y="129"/>
                  </a:lnTo>
                  <a:lnTo>
                    <a:pt x="1185" y="131"/>
                  </a:lnTo>
                  <a:lnTo>
                    <a:pt x="1185" y="134"/>
                  </a:lnTo>
                  <a:lnTo>
                    <a:pt x="1188" y="137"/>
                  </a:lnTo>
                  <a:lnTo>
                    <a:pt x="1190" y="137"/>
                  </a:lnTo>
                  <a:lnTo>
                    <a:pt x="1193" y="137"/>
                  </a:lnTo>
                  <a:lnTo>
                    <a:pt x="1194" y="136"/>
                  </a:lnTo>
                  <a:lnTo>
                    <a:pt x="1198" y="134"/>
                  </a:lnTo>
                  <a:lnTo>
                    <a:pt x="1201" y="132"/>
                  </a:lnTo>
                  <a:lnTo>
                    <a:pt x="1204" y="132"/>
                  </a:lnTo>
                  <a:lnTo>
                    <a:pt x="1204" y="139"/>
                  </a:lnTo>
                  <a:lnTo>
                    <a:pt x="1203" y="144"/>
                  </a:lnTo>
                  <a:lnTo>
                    <a:pt x="1199" y="149"/>
                  </a:lnTo>
                  <a:lnTo>
                    <a:pt x="1196" y="152"/>
                  </a:lnTo>
                  <a:lnTo>
                    <a:pt x="1191" y="154"/>
                  </a:lnTo>
                  <a:lnTo>
                    <a:pt x="1185" y="155"/>
                  </a:lnTo>
                  <a:lnTo>
                    <a:pt x="1186" y="160"/>
                  </a:lnTo>
                  <a:lnTo>
                    <a:pt x="1188" y="165"/>
                  </a:lnTo>
                  <a:lnTo>
                    <a:pt x="1190" y="167"/>
                  </a:lnTo>
                  <a:lnTo>
                    <a:pt x="1193" y="170"/>
                  </a:lnTo>
                  <a:lnTo>
                    <a:pt x="1194" y="172"/>
                  </a:lnTo>
                  <a:lnTo>
                    <a:pt x="1198" y="175"/>
                  </a:lnTo>
                  <a:lnTo>
                    <a:pt x="1216" y="173"/>
                  </a:lnTo>
                  <a:lnTo>
                    <a:pt x="1234" y="177"/>
                  </a:lnTo>
                  <a:lnTo>
                    <a:pt x="1250" y="180"/>
                  </a:lnTo>
                  <a:lnTo>
                    <a:pt x="1268" y="185"/>
                  </a:lnTo>
                  <a:lnTo>
                    <a:pt x="1266" y="193"/>
                  </a:lnTo>
                  <a:lnTo>
                    <a:pt x="1260" y="201"/>
                  </a:lnTo>
                  <a:lnTo>
                    <a:pt x="1253" y="206"/>
                  </a:lnTo>
                  <a:lnTo>
                    <a:pt x="1245" y="206"/>
                  </a:lnTo>
                  <a:lnTo>
                    <a:pt x="1240" y="201"/>
                  </a:lnTo>
                  <a:lnTo>
                    <a:pt x="1235" y="219"/>
                  </a:lnTo>
                  <a:lnTo>
                    <a:pt x="1239" y="239"/>
                  </a:lnTo>
                  <a:lnTo>
                    <a:pt x="1247" y="255"/>
                  </a:lnTo>
                  <a:lnTo>
                    <a:pt x="1258" y="271"/>
                  </a:lnTo>
                  <a:lnTo>
                    <a:pt x="1268" y="286"/>
                  </a:lnTo>
                  <a:lnTo>
                    <a:pt x="1234" y="338"/>
                  </a:lnTo>
                  <a:lnTo>
                    <a:pt x="1201" y="392"/>
                  </a:lnTo>
                  <a:lnTo>
                    <a:pt x="1168" y="446"/>
                  </a:lnTo>
                  <a:lnTo>
                    <a:pt x="1152" y="454"/>
                  </a:lnTo>
                  <a:lnTo>
                    <a:pt x="1139" y="468"/>
                  </a:lnTo>
                  <a:lnTo>
                    <a:pt x="1131" y="484"/>
                  </a:lnTo>
                  <a:lnTo>
                    <a:pt x="1123" y="504"/>
                  </a:lnTo>
                  <a:lnTo>
                    <a:pt x="1114" y="523"/>
                  </a:lnTo>
                  <a:lnTo>
                    <a:pt x="1106" y="543"/>
                  </a:lnTo>
                  <a:lnTo>
                    <a:pt x="1096" y="561"/>
                  </a:lnTo>
                  <a:lnTo>
                    <a:pt x="1083" y="575"/>
                  </a:lnTo>
                  <a:lnTo>
                    <a:pt x="1078" y="577"/>
                  </a:lnTo>
                  <a:lnTo>
                    <a:pt x="1074" y="580"/>
                  </a:lnTo>
                  <a:lnTo>
                    <a:pt x="1069" y="582"/>
                  </a:lnTo>
                  <a:lnTo>
                    <a:pt x="1065" y="584"/>
                  </a:lnTo>
                  <a:lnTo>
                    <a:pt x="1052" y="595"/>
                  </a:lnTo>
                  <a:lnTo>
                    <a:pt x="1041" y="608"/>
                  </a:lnTo>
                  <a:lnTo>
                    <a:pt x="1024" y="618"/>
                  </a:lnTo>
                  <a:lnTo>
                    <a:pt x="1020" y="634"/>
                  </a:lnTo>
                  <a:lnTo>
                    <a:pt x="1013" y="649"/>
                  </a:lnTo>
                  <a:lnTo>
                    <a:pt x="1005" y="662"/>
                  </a:lnTo>
                  <a:lnTo>
                    <a:pt x="997" y="677"/>
                  </a:lnTo>
                  <a:lnTo>
                    <a:pt x="1003" y="687"/>
                  </a:lnTo>
                  <a:lnTo>
                    <a:pt x="1008" y="700"/>
                  </a:lnTo>
                  <a:lnTo>
                    <a:pt x="1015" y="710"/>
                  </a:lnTo>
                  <a:lnTo>
                    <a:pt x="1013" y="713"/>
                  </a:lnTo>
                  <a:lnTo>
                    <a:pt x="1011" y="714"/>
                  </a:lnTo>
                  <a:lnTo>
                    <a:pt x="1008" y="716"/>
                  </a:lnTo>
                  <a:lnTo>
                    <a:pt x="1005" y="718"/>
                  </a:lnTo>
                  <a:lnTo>
                    <a:pt x="1003" y="719"/>
                  </a:lnTo>
                  <a:lnTo>
                    <a:pt x="1000" y="721"/>
                  </a:lnTo>
                  <a:lnTo>
                    <a:pt x="998" y="724"/>
                  </a:lnTo>
                  <a:lnTo>
                    <a:pt x="1000" y="727"/>
                  </a:lnTo>
                  <a:lnTo>
                    <a:pt x="1003" y="729"/>
                  </a:lnTo>
                  <a:lnTo>
                    <a:pt x="1008" y="731"/>
                  </a:lnTo>
                  <a:lnTo>
                    <a:pt x="1011" y="731"/>
                  </a:lnTo>
                  <a:lnTo>
                    <a:pt x="1018" y="731"/>
                  </a:lnTo>
                  <a:lnTo>
                    <a:pt x="1020" y="729"/>
                  </a:lnTo>
                  <a:lnTo>
                    <a:pt x="1020" y="726"/>
                  </a:lnTo>
                  <a:lnTo>
                    <a:pt x="1021" y="723"/>
                  </a:lnTo>
                  <a:lnTo>
                    <a:pt x="1023" y="719"/>
                  </a:lnTo>
                  <a:lnTo>
                    <a:pt x="1024" y="718"/>
                  </a:lnTo>
                  <a:lnTo>
                    <a:pt x="1026" y="716"/>
                  </a:lnTo>
                  <a:lnTo>
                    <a:pt x="1029" y="716"/>
                  </a:lnTo>
                  <a:lnTo>
                    <a:pt x="1033" y="718"/>
                  </a:lnTo>
                  <a:lnTo>
                    <a:pt x="1033" y="719"/>
                  </a:lnTo>
                  <a:lnTo>
                    <a:pt x="1034" y="723"/>
                  </a:lnTo>
                  <a:lnTo>
                    <a:pt x="1034" y="726"/>
                  </a:lnTo>
                  <a:lnTo>
                    <a:pt x="1034" y="729"/>
                  </a:lnTo>
                  <a:lnTo>
                    <a:pt x="1034" y="732"/>
                  </a:lnTo>
                  <a:lnTo>
                    <a:pt x="1034" y="736"/>
                  </a:lnTo>
                  <a:lnTo>
                    <a:pt x="1042" y="727"/>
                  </a:lnTo>
                  <a:lnTo>
                    <a:pt x="1051" y="727"/>
                  </a:lnTo>
                  <a:lnTo>
                    <a:pt x="1057" y="731"/>
                  </a:lnTo>
                  <a:lnTo>
                    <a:pt x="1062" y="741"/>
                  </a:lnTo>
                  <a:lnTo>
                    <a:pt x="1064" y="750"/>
                  </a:lnTo>
                  <a:lnTo>
                    <a:pt x="1064" y="762"/>
                  </a:lnTo>
                  <a:lnTo>
                    <a:pt x="1059" y="772"/>
                  </a:lnTo>
                  <a:lnTo>
                    <a:pt x="1052" y="778"/>
                  </a:lnTo>
                  <a:lnTo>
                    <a:pt x="1041" y="780"/>
                  </a:lnTo>
                  <a:lnTo>
                    <a:pt x="1039" y="777"/>
                  </a:lnTo>
                  <a:lnTo>
                    <a:pt x="1038" y="772"/>
                  </a:lnTo>
                  <a:lnTo>
                    <a:pt x="1036" y="767"/>
                  </a:lnTo>
                  <a:lnTo>
                    <a:pt x="1036" y="759"/>
                  </a:lnTo>
                  <a:lnTo>
                    <a:pt x="1034" y="763"/>
                  </a:lnTo>
                  <a:lnTo>
                    <a:pt x="1033" y="767"/>
                  </a:lnTo>
                  <a:lnTo>
                    <a:pt x="1031" y="773"/>
                  </a:lnTo>
                  <a:lnTo>
                    <a:pt x="1031" y="778"/>
                  </a:lnTo>
                  <a:lnTo>
                    <a:pt x="1026" y="778"/>
                  </a:lnTo>
                  <a:lnTo>
                    <a:pt x="1020" y="775"/>
                  </a:lnTo>
                  <a:lnTo>
                    <a:pt x="1013" y="773"/>
                  </a:lnTo>
                  <a:lnTo>
                    <a:pt x="1003" y="777"/>
                  </a:lnTo>
                  <a:lnTo>
                    <a:pt x="1002" y="773"/>
                  </a:lnTo>
                  <a:lnTo>
                    <a:pt x="1002" y="770"/>
                  </a:lnTo>
                  <a:lnTo>
                    <a:pt x="1002" y="770"/>
                  </a:lnTo>
                  <a:lnTo>
                    <a:pt x="1002" y="767"/>
                  </a:lnTo>
                  <a:lnTo>
                    <a:pt x="1003" y="763"/>
                  </a:lnTo>
                  <a:lnTo>
                    <a:pt x="995" y="770"/>
                  </a:lnTo>
                  <a:lnTo>
                    <a:pt x="984" y="775"/>
                  </a:lnTo>
                  <a:lnTo>
                    <a:pt x="972" y="778"/>
                  </a:lnTo>
                  <a:lnTo>
                    <a:pt x="959" y="777"/>
                  </a:lnTo>
                  <a:lnTo>
                    <a:pt x="951" y="772"/>
                  </a:lnTo>
                  <a:lnTo>
                    <a:pt x="953" y="767"/>
                  </a:lnTo>
                  <a:lnTo>
                    <a:pt x="954" y="765"/>
                  </a:lnTo>
                  <a:lnTo>
                    <a:pt x="956" y="762"/>
                  </a:lnTo>
                  <a:lnTo>
                    <a:pt x="961" y="762"/>
                  </a:lnTo>
                  <a:lnTo>
                    <a:pt x="964" y="760"/>
                  </a:lnTo>
                  <a:lnTo>
                    <a:pt x="967" y="760"/>
                  </a:lnTo>
                  <a:lnTo>
                    <a:pt x="972" y="759"/>
                  </a:lnTo>
                  <a:lnTo>
                    <a:pt x="975" y="757"/>
                  </a:lnTo>
                  <a:lnTo>
                    <a:pt x="969" y="754"/>
                  </a:lnTo>
                  <a:lnTo>
                    <a:pt x="966" y="750"/>
                  </a:lnTo>
                  <a:lnTo>
                    <a:pt x="962" y="745"/>
                  </a:lnTo>
                  <a:lnTo>
                    <a:pt x="953" y="749"/>
                  </a:lnTo>
                  <a:lnTo>
                    <a:pt x="946" y="755"/>
                  </a:lnTo>
                  <a:lnTo>
                    <a:pt x="939" y="763"/>
                  </a:lnTo>
                  <a:lnTo>
                    <a:pt x="933" y="770"/>
                  </a:lnTo>
                  <a:lnTo>
                    <a:pt x="923" y="773"/>
                  </a:lnTo>
                  <a:lnTo>
                    <a:pt x="918" y="772"/>
                  </a:lnTo>
                  <a:lnTo>
                    <a:pt x="917" y="768"/>
                  </a:lnTo>
                  <a:lnTo>
                    <a:pt x="913" y="765"/>
                  </a:lnTo>
                  <a:lnTo>
                    <a:pt x="910" y="762"/>
                  </a:lnTo>
                  <a:lnTo>
                    <a:pt x="908" y="759"/>
                  </a:lnTo>
                  <a:lnTo>
                    <a:pt x="904" y="757"/>
                  </a:lnTo>
                  <a:lnTo>
                    <a:pt x="902" y="760"/>
                  </a:lnTo>
                  <a:lnTo>
                    <a:pt x="904" y="763"/>
                  </a:lnTo>
                  <a:lnTo>
                    <a:pt x="904" y="767"/>
                  </a:lnTo>
                  <a:lnTo>
                    <a:pt x="905" y="770"/>
                  </a:lnTo>
                  <a:lnTo>
                    <a:pt x="907" y="775"/>
                  </a:lnTo>
                  <a:lnTo>
                    <a:pt x="908" y="780"/>
                  </a:lnTo>
                  <a:lnTo>
                    <a:pt x="908" y="783"/>
                  </a:lnTo>
                  <a:lnTo>
                    <a:pt x="904" y="791"/>
                  </a:lnTo>
                  <a:lnTo>
                    <a:pt x="895" y="798"/>
                  </a:lnTo>
                  <a:lnTo>
                    <a:pt x="886" y="801"/>
                  </a:lnTo>
                  <a:lnTo>
                    <a:pt x="876" y="804"/>
                  </a:lnTo>
                  <a:lnTo>
                    <a:pt x="866" y="809"/>
                  </a:lnTo>
                  <a:lnTo>
                    <a:pt x="861" y="814"/>
                  </a:lnTo>
                  <a:lnTo>
                    <a:pt x="856" y="819"/>
                  </a:lnTo>
                  <a:lnTo>
                    <a:pt x="850" y="826"/>
                  </a:lnTo>
                  <a:lnTo>
                    <a:pt x="845" y="830"/>
                  </a:lnTo>
                  <a:lnTo>
                    <a:pt x="832" y="837"/>
                  </a:lnTo>
                  <a:lnTo>
                    <a:pt x="819" y="842"/>
                  </a:lnTo>
                  <a:lnTo>
                    <a:pt x="807" y="848"/>
                  </a:lnTo>
                  <a:lnTo>
                    <a:pt x="794" y="862"/>
                  </a:lnTo>
                  <a:lnTo>
                    <a:pt x="781" y="875"/>
                  </a:lnTo>
                  <a:lnTo>
                    <a:pt x="766" y="884"/>
                  </a:lnTo>
                  <a:lnTo>
                    <a:pt x="758" y="902"/>
                  </a:lnTo>
                  <a:lnTo>
                    <a:pt x="756" y="924"/>
                  </a:lnTo>
                  <a:lnTo>
                    <a:pt x="756" y="947"/>
                  </a:lnTo>
                  <a:lnTo>
                    <a:pt x="760" y="969"/>
                  </a:lnTo>
                  <a:lnTo>
                    <a:pt x="760" y="991"/>
                  </a:lnTo>
                  <a:lnTo>
                    <a:pt x="756" y="1012"/>
                  </a:lnTo>
                  <a:lnTo>
                    <a:pt x="750" y="1027"/>
                  </a:lnTo>
                  <a:lnTo>
                    <a:pt x="738" y="1038"/>
                  </a:lnTo>
                  <a:lnTo>
                    <a:pt x="729" y="1048"/>
                  </a:lnTo>
                  <a:lnTo>
                    <a:pt x="719" y="1059"/>
                  </a:lnTo>
                  <a:lnTo>
                    <a:pt x="717" y="1074"/>
                  </a:lnTo>
                  <a:lnTo>
                    <a:pt x="712" y="1084"/>
                  </a:lnTo>
                  <a:lnTo>
                    <a:pt x="706" y="1092"/>
                  </a:lnTo>
                  <a:lnTo>
                    <a:pt x="698" y="1100"/>
                  </a:lnTo>
                  <a:lnTo>
                    <a:pt x="699" y="1105"/>
                  </a:lnTo>
                  <a:lnTo>
                    <a:pt x="701" y="1108"/>
                  </a:lnTo>
                  <a:lnTo>
                    <a:pt x="702" y="1112"/>
                  </a:lnTo>
                  <a:lnTo>
                    <a:pt x="706" y="1115"/>
                  </a:lnTo>
                  <a:lnTo>
                    <a:pt x="707" y="1118"/>
                  </a:lnTo>
                  <a:lnTo>
                    <a:pt x="711" y="1121"/>
                  </a:lnTo>
                  <a:lnTo>
                    <a:pt x="688" y="1161"/>
                  </a:lnTo>
                  <a:lnTo>
                    <a:pt x="665" y="1200"/>
                  </a:lnTo>
                  <a:lnTo>
                    <a:pt x="667" y="1202"/>
                  </a:lnTo>
                  <a:lnTo>
                    <a:pt x="668" y="1202"/>
                  </a:lnTo>
                  <a:lnTo>
                    <a:pt x="670" y="1202"/>
                  </a:lnTo>
                  <a:lnTo>
                    <a:pt x="673" y="1202"/>
                  </a:lnTo>
                  <a:lnTo>
                    <a:pt x="676" y="1202"/>
                  </a:lnTo>
                  <a:lnTo>
                    <a:pt x="678" y="1203"/>
                  </a:lnTo>
                  <a:lnTo>
                    <a:pt x="680" y="1203"/>
                  </a:lnTo>
                  <a:lnTo>
                    <a:pt x="678" y="1210"/>
                  </a:lnTo>
                  <a:lnTo>
                    <a:pt x="676" y="1213"/>
                  </a:lnTo>
                  <a:lnTo>
                    <a:pt x="673" y="1216"/>
                  </a:lnTo>
                  <a:lnTo>
                    <a:pt x="670" y="1221"/>
                  </a:lnTo>
                  <a:lnTo>
                    <a:pt x="671" y="1223"/>
                  </a:lnTo>
                  <a:lnTo>
                    <a:pt x="673" y="1221"/>
                  </a:lnTo>
                  <a:lnTo>
                    <a:pt x="673" y="1220"/>
                  </a:lnTo>
                  <a:lnTo>
                    <a:pt x="676" y="1218"/>
                  </a:lnTo>
                  <a:lnTo>
                    <a:pt x="678" y="1216"/>
                  </a:lnTo>
                  <a:lnTo>
                    <a:pt x="681" y="1215"/>
                  </a:lnTo>
                  <a:lnTo>
                    <a:pt x="685" y="1216"/>
                  </a:lnTo>
                  <a:lnTo>
                    <a:pt x="686" y="1220"/>
                  </a:lnTo>
                  <a:lnTo>
                    <a:pt x="688" y="1224"/>
                  </a:lnTo>
                  <a:lnTo>
                    <a:pt x="689" y="1228"/>
                  </a:lnTo>
                  <a:lnTo>
                    <a:pt x="691" y="1234"/>
                  </a:lnTo>
                  <a:lnTo>
                    <a:pt x="691" y="1239"/>
                  </a:lnTo>
                  <a:lnTo>
                    <a:pt x="688" y="1239"/>
                  </a:lnTo>
                  <a:lnTo>
                    <a:pt x="685" y="1239"/>
                  </a:lnTo>
                  <a:lnTo>
                    <a:pt x="683" y="1239"/>
                  </a:lnTo>
                  <a:lnTo>
                    <a:pt x="680" y="1238"/>
                  </a:lnTo>
                  <a:lnTo>
                    <a:pt x="676" y="1238"/>
                  </a:lnTo>
                  <a:lnTo>
                    <a:pt x="675" y="1238"/>
                  </a:lnTo>
                  <a:lnTo>
                    <a:pt x="673" y="1239"/>
                  </a:lnTo>
                  <a:lnTo>
                    <a:pt x="671" y="1242"/>
                  </a:lnTo>
                  <a:lnTo>
                    <a:pt x="671" y="1244"/>
                  </a:lnTo>
                  <a:lnTo>
                    <a:pt x="670" y="1246"/>
                  </a:lnTo>
                  <a:lnTo>
                    <a:pt x="667" y="1247"/>
                  </a:lnTo>
                  <a:lnTo>
                    <a:pt x="644" y="1247"/>
                  </a:lnTo>
                  <a:lnTo>
                    <a:pt x="627" y="1254"/>
                  </a:lnTo>
                  <a:lnTo>
                    <a:pt x="616" y="1265"/>
                  </a:lnTo>
                  <a:lnTo>
                    <a:pt x="609" y="1283"/>
                  </a:lnTo>
                  <a:lnTo>
                    <a:pt x="606" y="1303"/>
                  </a:lnTo>
                  <a:lnTo>
                    <a:pt x="585" y="1321"/>
                  </a:lnTo>
                  <a:lnTo>
                    <a:pt x="562" y="1336"/>
                  </a:lnTo>
                  <a:lnTo>
                    <a:pt x="539" y="1354"/>
                  </a:lnTo>
                  <a:lnTo>
                    <a:pt x="539" y="1357"/>
                  </a:lnTo>
                  <a:lnTo>
                    <a:pt x="539" y="1360"/>
                  </a:lnTo>
                  <a:lnTo>
                    <a:pt x="541" y="1362"/>
                  </a:lnTo>
                  <a:lnTo>
                    <a:pt x="542" y="1365"/>
                  </a:lnTo>
                  <a:lnTo>
                    <a:pt x="542" y="1367"/>
                  </a:lnTo>
                  <a:lnTo>
                    <a:pt x="537" y="1370"/>
                  </a:lnTo>
                  <a:lnTo>
                    <a:pt x="532" y="1372"/>
                  </a:lnTo>
                  <a:lnTo>
                    <a:pt x="526" y="1375"/>
                  </a:lnTo>
                  <a:lnTo>
                    <a:pt x="521" y="1377"/>
                  </a:lnTo>
                  <a:lnTo>
                    <a:pt x="521" y="1378"/>
                  </a:lnTo>
                  <a:lnTo>
                    <a:pt x="523" y="1380"/>
                  </a:lnTo>
                  <a:lnTo>
                    <a:pt x="524" y="1380"/>
                  </a:lnTo>
                  <a:lnTo>
                    <a:pt x="526" y="1381"/>
                  </a:lnTo>
                  <a:lnTo>
                    <a:pt x="528" y="1381"/>
                  </a:lnTo>
                  <a:lnTo>
                    <a:pt x="528" y="1383"/>
                  </a:lnTo>
                  <a:lnTo>
                    <a:pt x="528" y="1386"/>
                  </a:lnTo>
                  <a:lnTo>
                    <a:pt x="521" y="1390"/>
                  </a:lnTo>
                  <a:lnTo>
                    <a:pt x="513" y="1396"/>
                  </a:lnTo>
                  <a:lnTo>
                    <a:pt x="506" y="1401"/>
                  </a:lnTo>
                  <a:lnTo>
                    <a:pt x="498" y="1403"/>
                  </a:lnTo>
                  <a:lnTo>
                    <a:pt x="490" y="1398"/>
                  </a:lnTo>
                  <a:lnTo>
                    <a:pt x="485" y="1408"/>
                  </a:lnTo>
                  <a:lnTo>
                    <a:pt x="477" y="1414"/>
                  </a:lnTo>
                  <a:lnTo>
                    <a:pt x="465" y="1419"/>
                  </a:lnTo>
                  <a:lnTo>
                    <a:pt x="454" y="1419"/>
                  </a:lnTo>
                  <a:lnTo>
                    <a:pt x="443" y="1414"/>
                  </a:lnTo>
                  <a:lnTo>
                    <a:pt x="436" y="1421"/>
                  </a:lnTo>
                  <a:lnTo>
                    <a:pt x="425" y="1424"/>
                  </a:lnTo>
                  <a:lnTo>
                    <a:pt x="413" y="1424"/>
                  </a:lnTo>
                  <a:lnTo>
                    <a:pt x="400" y="1422"/>
                  </a:lnTo>
                  <a:lnTo>
                    <a:pt x="389" y="1422"/>
                  </a:lnTo>
                  <a:lnTo>
                    <a:pt x="384" y="1413"/>
                  </a:lnTo>
                  <a:lnTo>
                    <a:pt x="374" y="1408"/>
                  </a:lnTo>
                  <a:lnTo>
                    <a:pt x="363" y="1404"/>
                  </a:lnTo>
                  <a:lnTo>
                    <a:pt x="351" y="1403"/>
                  </a:lnTo>
                  <a:lnTo>
                    <a:pt x="348" y="1404"/>
                  </a:lnTo>
                  <a:lnTo>
                    <a:pt x="345" y="1406"/>
                  </a:lnTo>
                  <a:lnTo>
                    <a:pt x="343" y="1409"/>
                  </a:lnTo>
                  <a:lnTo>
                    <a:pt x="340" y="1411"/>
                  </a:lnTo>
                  <a:lnTo>
                    <a:pt x="338" y="1414"/>
                  </a:lnTo>
                  <a:lnTo>
                    <a:pt x="335" y="1414"/>
                  </a:lnTo>
                  <a:lnTo>
                    <a:pt x="330" y="1416"/>
                  </a:lnTo>
                  <a:lnTo>
                    <a:pt x="325" y="1414"/>
                  </a:lnTo>
                  <a:lnTo>
                    <a:pt x="322" y="1413"/>
                  </a:lnTo>
                  <a:lnTo>
                    <a:pt x="320" y="1409"/>
                  </a:lnTo>
                  <a:lnTo>
                    <a:pt x="320" y="1406"/>
                  </a:lnTo>
                  <a:lnTo>
                    <a:pt x="318" y="1403"/>
                  </a:lnTo>
                  <a:lnTo>
                    <a:pt x="318" y="1399"/>
                  </a:lnTo>
                  <a:lnTo>
                    <a:pt x="315" y="1396"/>
                  </a:lnTo>
                  <a:lnTo>
                    <a:pt x="312" y="1396"/>
                  </a:lnTo>
                  <a:lnTo>
                    <a:pt x="310" y="1396"/>
                  </a:lnTo>
                  <a:lnTo>
                    <a:pt x="309" y="1399"/>
                  </a:lnTo>
                  <a:lnTo>
                    <a:pt x="307" y="1401"/>
                  </a:lnTo>
                  <a:lnTo>
                    <a:pt x="307" y="1404"/>
                  </a:lnTo>
                  <a:lnTo>
                    <a:pt x="307" y="1408"/>
                  </a:lnTo>
                  <a:lnTo>
                    <a:pt x="305" y="1411"/>
                  </a:lnTo>
                  <a:lnTo>
                    <a:pt x="305" y="1413"/>
                  </a:lnTo>
                  <a:lnTo>
                    <a:pt x="304" y="1414"/>
                  </a:lnTo>
                  <a:lnTo>
                    <a:pt x="300" y="1416"/>
                  </a:lnTo>
                  <a:lnTo>
                    <a:pt x="295" y="1414"/>
                  </a:lnTo>
                  <a:lnTo>
                    <a:pt x="295" y="1413"/>
                  </a:lnTo>
                  <a:lnTo>
                    <a:pt x="294" y="1413"/>
                  </a:lnTo>
                  <a:lnTo>
                    <a:pt x="292" y="1413"/>
                  </a:lnTo>
                  <a:lnTo>
                    <a:pt x="291" y="1413"/>
                  </a:lnTo>
                  <a:lnTo>
                    <a:pt x="292" y="1399"/>
                  </a:lnTo>
                  <a:lnTo>
                    <a:pt x="295" y="1390"/>
                  </a:lnTo>
                  <a:lnTo>
                    <a:pt x="300" y="1381"/>
                  </a:lnTo>
                  <a:lnTo>
                    <a:pt x="291" y="1370"/>
                  </a:lnTo>
                  <a:lnTo>
                    <a:pt x="278" y="1365"/>
                  </a:lnTo>
                  <a:lnTo>
                    <a:pt x="263" y="1363"/>
                  </a:lnTo>
                  <a:lnTo>
                    <a:pt x="248" y="1365"/>
                  </a:lnTo>
                  <a:lnTo>
                    <a:pt x="230" y="1365"/>
                  </a:lnTo>
                  <a:lnTo>
                    <a:pt x="214" y="1365"/>
                  </a:lnTo>
                  <a:lnTo>
                    <a:pt x="206" y="1350"/>
                  </a:lnTo>
                  <a:lnTo>
                    <a:pt x="196" y="1339"/>
                  </a:lnTo>
                  <a:lnTo>
                    <a:pt x="183" y="1331"/>
                  </a:lnTo>
                  <a:lnTo>
                    <a:pt x="163" y="1327"/>
                  </a:lnTo>
                  <a:lnTo>
                    <a:pt x="161" y="1329"/>
                  </a:lnTo>
                  <a:lnTo>
                    <a:pt x="160" y="1331"/>
                  </a:lnTo>
                  <a:lnTo>
                    <a:pt x="158" y="1334"/>
                  </a:lnTo>
                  <a:lnTo>
                    <a:pt x="158" y="1337"/>
                  </a:lnTo>
                  <a:lnTo>
                    <a:pt x="158" y="1341"/>
                  </a:lnTo>
                  <a:lnTo>
                    <a:pt x="158" y="1344"/>
                  </a:lnTo>
                  <a:lnTo>
                    <a:pt x="157" y="1347"/>
                  </a:lnTo>
                  <a:lnTo>
                    <a:pt x="153" y="1349"/>
                  </a:lnTo>
                  <a:lnTo>
                    <a:pt x="134" y="1347"/>
                  </a:lnTo>
                  <a:lnTo>
                    <a:pt x="112" y="1347"/>
                  </a:lnTo>
                  <a:lnTo>
                    <a:pt x="93" y="1347"/>
                  </a:lnTo>
                  <a:lnTo>
                    <a:pt x="73" y="1345"/>
                  </a:lnTo>
                  <a:lnTo>
                    <a:pt x="55" y="1342"/>
                  </a:lnTo>
                  <a:lnTo>
                    <a:pt x="42" y="1334"/>
                  </a:lnTo>
                  <a:lnTo>
                    <a:pt x="34" y="1323"/>
                  </a:lnTo>
                  <a:lnTo>
                    <a:pt x="34" y="1318"/>
                  </a:lnTo>
                  <a:lnTo>
                    <a:pt x="36" y="1316"/>
                  </a:lnTo>
                  <a:lnTo>
                    <a:pt x="39" y="1313"/>
                  </a:lnTo>
                  <a:lnTo>
                    <a:pt x="42" y="1313"/>
                  </a:lnTo>
                  <a:lnTo>
                    <a:pt x="40" y="1311"/>
                  </a:lnTo>
                  <a:lnTo>
                    <a:pt x="37" y="1310"/>
                  </a:lnTo>
                  <a:lnTo>
                    <a:pt x="32" y="1310"/>
                  </a:lnTo>
                  <a:lnTo>
                    <a:pt x="29" y="1308"/>
                  </a:lnTo>
                  <a:lnTo>
                    <a:pt x="26" y="1306"/>
                  </a:lnTo>
                  <a:lnTo>
                    <a:pt x="26" y="1300"/>
                  </a:lnTo>
                  <a:lnTo>
                    <a:pt x="27" y="1293"/>
                  </a:lnTo>
                  <a:lnTo>
                    <a:pt x="29" y="1288"/>
                  </a:lnTo>
                  <a:lnTo>
                    <a:pt x="31" y="1285"/>
                  </a:lnTo>
                  <a:lnTo>
                    <a:pt x="27" y="1285"/>
                  </a:lnTo>
                  <a:lnTo>
                    <a:pt x="24" y="1288"/>
                  </a:lnTo>
                  <a:lnTo>
                    <a:pt x="21" y="1290"/>
                  </a:lnTo>
                  <a:lnTo>
                    <a:pt x="19" y="1293"/>
                  </a:lnTo>
                  <a:lnTo>
                    <a:pt x="16" y="1296"/>
                  </a:lnTo>
                  <a:lnTo>
                    <a:pt x="14" y="1296"/>
                  </a:lnTo>
                  <a:lnTo>
                    <a:pt x="13" y="1296"/>
                  </a:lnTo>
                  <a:lnTo>
                    <a:pt x="5" y="1292"/>
                  </a:lnTo>
                  <a:lnTo>
                    <a:pt x="1" y="1282"/>
                  </a:lnTo>
                  <a:lnTo>
                    <a:pt x="0" y="1270"/>
                  </a:lnTo>
                  <a:lnTo>
                    <a:pt x="0" y="1264"/>
                  </a:lnTo>
                  <a:lnTo>
                    <a:pt x="9" y="1254"/>
                  </a:lnTo>
                  <a:lnTo>
                    <a:pt x="23" y="1246"/>
                  </a:lnTo>
                  <a:lnTo>
                    <a:pt x="37" y="1241"/>
                  </a:lnTo>
                  <a:lnTo>
                    <a:pt x="52" y="1238"/>
                  </a:lnTo>
                  <a:lnTo>
                    <a:pt x="65" y="1239"/>
                  </a:lnTo>
                  <a:lnTo>
                    <a:pt x="67" y="1238"/>
                  </a:lnTo>
                  <a:lnTo>
                    <a:pt x="70" y="1236"/>
                  </a:lnTo>
                  <a:lnTo>
                    <a:pt x="72" y="1234"/>
                  </a:lnTo>
                  <a:lnTo>
                    <a:pt x="73" y="1231"/>
                  </a:lnTo>
                  <a:lnTo>
                    <a:pt x="76" y="1229"/>
                  </a:lnTo>
                  <a:lnTo>
                    <a:pt x="73" y="1228"/>
                  </a:lnTo>
                  <a:lnTo>
                    <a:pt x="72" y="1226"/>
                  </a:lnTo>
                  <a:lnTo>
                    <a:pt x="67" y="1226"/>
                  </a:lnTo>
                  <a:lnTo>
                    <a:pt x="63" y="1226"/>
                  </a:lnTo>
                  <a:lnTo>
                    <a:pt x="60" y="1226"/>
                  </a:lnTo>
                  <a:lnTo>
                    <a:pt x="57" y="1228"/>
                  </a:lnTo>
                  <a:lnTo>
                    <a:pt x="52" y="1226"/>
                  </a:lnTo>
                  <a:lnTo>
                    <a:pt x="50" y="1224"/>
                  </a:lnTo>
                  <a:lnTo>
                    <a:pt x="49" y="1210"/>
                  </a:lnTo>
                  <a:lnTo>
                    <a:pt x="55" y="1197"/>
                  </a:lnTo>
                  <a:lnTo>
                    <a:pt x="68" y="1189"/>
                  </a:lnTo>
                  <a:lnTo>
                    <a:pt x="86" y="1187"/>
                  </a:lnTo>
                  <a:lnTo>
                    <a:pt x="80" y="1182"/>
                  </a:lnTo>
                  <a:lnTo>
                    <a:pt x="72" y="1182"/>
                  </a:lnTo>
                  <a:lnTo>
                    <a:pt x="63" y="1185"/>
                  </a:lnTo>
                  <a:lnTo>
                    <a:pt x="55" y="1189"/>
                  </a:lnTo>
                  <a:lnTo>
                    <a:pt x="45" y="1192"/>
                  </a:lnTo>
                  <a:lnTo>
                    <a:pt x="39" y="1190"/>
                  </a:lnTo>
                  <a:lnTo>
                    <a:pt x="37" y="1185"/>
                  </a:lnTo>
                  <a:lnTo>
                    <a:pt x="37" y="1182"/>
                  </a:lnTo>
                  <a:lnTo>
                    <a:pt x="40" y="1177"/>
                  </a:lnTo>
                  <a:lnTo>
                    <a:pt x="42" y="1172"/>
                  </a:lnTo>
                  <a:lnTo>
                    <a:pt x="45" y="1167"/>
                  </a:lnTo>
                  <a:lnTo>
                    <a:pt x="47" y="1164"/>
                  </a:lnTo>
                  <a:lnTo>
                    <a:pt x="62" y="1164"/>
                  </a:lnTo>
                  <a:lnTo>
                    <a:pt x="63" y="1162"/>
                  </a:lnTo>
                  <a:lnTo>
                    <a:pt x="63" y="1161"/>
                  </a:lnTo>
                  <a:lnTo>
                    <a:pt x="62" y="1159"/>
                  </a:lnTo>
                  <a:lnTo>
                    <a:pt x="58" y="1157"/>
                  </a:lnTo>
                  <a:lnTo>
                    <a:pt x="57" y="1156"/>
                  </a:lnTo>
                  <a:lnTo>
                    <a:pt x="55" y="1154"/>
                  </a:lnTo>
                  <a:lnTo>
                    <a:pt x="54" y="1151"/>
                  </a:lnTo>
                  <a:lnTo>
                    <a:pt x="55" y="1148"/>
                  </a:lnTo>
                  <a:lnTo>
                    <a:pt x="62" y="1139"/>
                  </a:lnTo>
                  <a:lnTo>
                    <a:pt x="70" y="1139"/>
                  </a:lnTo>
                  <a:lnTo>
                    <a:pt x="76" y="1143"/>
                  </a:lnTo>
                  <a:lnTo>
                    <a:pt x="83" y="1149"/>
                  </a:lnTo>
                  <a:lnTo>
                    <a:pt x="86" y="1159"/>
                  </a:lnTo>
                  <a:lnTo>
                    <a:pt x="86" y="1159"/>
                  </a:lnTo>
                  <a:lnTo>
                    <a:pt x="90" y="1161"/>
                  </a:lnTo>
                  <a:lnTo>
                    <a:pt x="91" y="1159"/>
                  </a:lnTo>
                  <a:lnTo>
                    <a:pt x="94" y="1159"/>
                  </a:lnTo>
                  <a:lnTo>
                    <a:pt x="96" y="1159"/>
                  </a:lnTo>
                  <a:lnTo>
                    <a:pt x="98" y="1161"/>
                  </a:lnTo>
                  <a:lnTo>
                    <a:pt x="99" y="1162"/>
                  </a:lnTo>
                  <a:lnTo>
                    <a:pt x="99" y="1164"/>
                  </a:lnTo>
                  <a:lnTo>
                    <a:pt x="99" y="1169"/>
                  </a:lnTo>
                  <a:lnTo>
                    <a:pt x="104" y="1162"/>
                  </a:lnTo>
                  <a:lnTo>
                    <a:pt x="101" y="1154"/>
                  </a:lnTo>
                  <a:lnTo>
                    <a:pt x="96" y="1146"/>
                  </a:lnTo>
                  <a:lnTo>
                    <a:pt x="93" y="1138"/>
                  </a:lnTo>
                  <a:lnTo>
                    <a:pt x="96" y="1135"/>
                  </a:lnTo>
                  <a:lnTo>
                    <a:pt x="101" y="1131"/>
                  </a:lnTo>
                  <a:lnTo>
                    <a:pt x="106" y="1130"/>
                  </a:lnTo>
                  <a:lnTo>
                    <a:pt x="111" y="1128"/>
                  </a:lnTo>
                  <a:lnTo>
                    <a:pt x="109" y="1123"/>
                  </a:lnTo>
                  <a:lnTo>
                    <a:pt x="108" y="1121"/>
                  </a:lnTo>
                  <a:lnTo>
                    <a:pt x="106" y="1120"/>
                  </a:lnTo>
                  <a:lnTo>
                    <a:pt x="103" y="1120"/>
                  </a:lnTo>
                  <a:lnTo>
                    <a:pt x="101" y="1121"/>
                  </a:lnTo>
                  <a:lnTo>
                    <a:pt x="98" y="1123"/>
                  </a:lnTo>
                  <a:lnTo>
                    <a:pt x="94" y="1126"/>
                  </a:lnTo>
                  <a:lnTo>
                    <a:pt x="91" y="1128"/>
                  </a:lnTo>
                  <a:lnTo>
                    <a:pt x="88" y="1128"/>
                  </a:lnTo>
                  <a:lnTo>
                    <a:pt x="86" y="1126"/>
                  </a:lnTo>
                  <a:lnTo>
                    <a:pt x="86" y="1126"/>
                  </a:lnTo>
                  <a:lnTo>
                    <a:pt x="85" y="1125"/>
                  </a:lnTo>
                  <a:lnTo>
                    <a:pt x="83" y="1125"/>
                  </a:lnTo>
                  <a:lnTo>
                    <a:pt x="81" y="1123"/>
                  </a:lnTo>
                  <a:lnTo>
                    <a:pt x="80" y="1121"/>
                  </a:lnTo>
                  <a:lnTo>
                    <a:pt x="81" y="1118"/>
                  </a:lnTo>
                  <a:lnTo>
                    <a:pt x="80" y="1120"/>
                  </a:lnTo>
                  <a:lnTo>
                    <a:pt x="78" y="1121"/>
                  </a:lnTo>
                  <a:lnTo>
                    <a:pt x="78" y="1125"/>
                  </a:lnTo>
                  <a:lnTo>
                    <a:pt x="78" y="1126"/>
                  </a:lnTo>
                  <a:lnTo>
                    <a:pt x="78" y="1130"/>
                  </a:lnTo>
                  <a:lnTo>
                    <a:pt x="76" y="1130"/>
                  </a:lnTo>
                  <a:lnTo>
                    <a:pt x="73" y="1131"/>
                  </a:lnTo>
                  <a:lnTo>
                    <a:pt x="68" y="1131"/>
                  </a:lnTo>
                  <a:lnTo>
                    <a:pt x="63" y="1128"/>
                  </a:lnTo>
                  <a:lnTo>
                    <a:pt x="60" y="1123"/>
                  </a:lnTo>
                  <a:lnTo>
                    <a:pt x="60" y="1115"/>
                  </a:lnTo>
                  <a:lnTo>
                    <a:pt x="62" y="1108"/>
                  </a:lnTo>
                  <a:lnTo>
                    <a:pt x="65" y="1102"/>
                  </a:lnTo>
                  <a:lnTo>
                    <a:pt x="68" y="1104"/>
                  </a:lnTo>
                  <a:lnTo>
                    <a:pt x="72" y="1105"/>
                  </a:lnTo>
                  <a:lnTo>
                    <a:pt x="73" y="1108"/>
                  </a:lnTo>
                  <a:lnTo>
                    <a:pt x="73" y="1112"/>
                  </a:lnTo>
                  <a:lnTo>
                    <a:pt x="75" y="1108"/>
                  </a:lnTo>
                  <a:lnTo>
                    <a:pt x="76" y="1105"/>
                  </a:lnTo>
                  <a:lnTo>
                    <a:pt x="78" y="1102"/>
                  </a:lnTo>
                  <a:lnTo>
                    <a:pt x="80" y="1099"/>
                  </a:lnTo>
                  <a:lnTo>
                    <a:pt x="83" y="1097"/>
                  </a:lnTo>
                  <a:lnTo>
                    <a:pt x="86" y="1095"/>
                  </a:lnTo>
                  <a:lnTo>
                    <a:pt x="85" y="1092"/>
                  </a:lnTo>
                  <a:lnTo>
                    <a:pt x="83" y="1089"/>
                  </a:lnTo>
                  <a:lnTo>
                    <a:pt x="81" y="1087"/>
                  </a:lnTo>
                  <a:lnTo>
                    <a:pt x="80" y="1086"/>
                  </a:lnTo>
                  <a:lnTo>
                    <a:pt x="78" y="1082"/>
                  </a:lnTo>
                  <a:lnTo>
                    <a:pt x="78" y="1079"/>
                  </a:lnTo>
                  <a:lnTo>
                    <a:pt x="81" y="1076"/>
                  </a:lnTo>
                  <a:lnTo>
                    <a:pt x="86" y="1077"/>
                  </a:lnTo>
                  <a:lnTo>
                    <a:pt x="90" y="1079"/>
                  </a:lnTo>
                  <a:lnTo>
                    <a:pt x="93" y="1082"/>
                  </a:lnTo>
                  <a:lnTo>
                    <a:pt x="94" y="1086"/>
                  </a:lnTo>
                  <a:lnTo>
                    <a:pt x="98" y="1087"/>
                  </a:lnTo>
                  <a:lnTo>
                    <a:pt x="101" y="1090"/>
                  </a:lnTo>
                  <a:lnTo>
                    <a:pt x="104" y="1092"/>
                  </a:lnTo>
                  <a:lnTo>
                    <a:pt x="106" y="1087"/>
                  </a:lnTo>
                  <a:lnTo>
                    <a:pt x="104" y="1084"/>
                  </a:lnTo>
                  <a:lnTo>
                    <a:pt x="104" y="1081"/>
                  </a:lnTo>
                  <a:lnTo>
                    <a:pt x="101" y="1079"/>
                  </a:lnTo>
                  <a:lnTo>
                    <a:pt x="99" y="1077"/>
                  </a:lnTo>
                  <a:lnTo>
                    <a:pt x="98" y="1076"/>
                  </a:lnTo>
                  <a:lnTo>
                    <a:pt x="94" y="1072"/>
                  </a:lnTo>
                  <a:lnTo>
                    <a:pt x="93" y="1071"/>
                  </a:lnTo>
                  <a:lnTo>
                    <a:pt x="93" y="1068"/>
                  </a:lnTo>
                  <a:lnTo>
                    <a:pt x="104" y="1066"/>
                  </a:lnTo>
                  <a:lnTo>
                    <a:pt x="117" y="1066"/>
                  </a:lnTo>
                  <a:lnTo>
                    <a:pt x="129" y="1066"/>
                  </a:lnTo>
                  <a:lnTo>
                    <a:pt x="140" y="1063"/>
                  </a:lnTo>
                  <a:lnTo>
                    <a:pt x="150" y="1058"/>
                  </a:lnTo>
                  <a:lnTo>
                    <a:pt x="147" y="1043"/>
                  </a:lnTo>
                  <a:lnTo>
                    <a:pt x="142" y="1032"/>
                  </a:lnTo>
                  <a:lnTo>
                    <a:pt x="132" y="1022"/>
                  </a:lnTo>
                  <a:lnTo>
                    <a:pt x="134" y="1019"/>
                  </a:lnTo>
                  <a:lnTo>
                    <a:pt x="135" y="1015"/>
                  </a:lnTo>
                  <a:lnTo>
                    <a:pt x="137" y="1014"/>
                  </a:lnTo>
                  <a:lnTo>
                    <a:pt x="140" y="1012"/>
                  </a:lnTo>
                  <a:lnTo>
                    <a:pt x="145" y="1010"/>
                  </a:lnTo>
                  <a:lnTo>
                    <a:pt x="148" y="1010"/>
                  </a:lnTo>
                  <a:lnTo>
                    <a:pt x="152" y="1010"/>
                  </a:lnTo>
                  <a:lnTo>
                    <a:pt x="155" y="1012"/>
                  </a:lnTo>
                  <a:lnTo>
                    <a:pt x="157" y="1015"/>
                  </a:lnTo>
                  <a:lnTo>
                    <a:pt x="157" y="1020"/>
                  </a:lnTo>
                  <a:lnTo>
                    <a:pt x="158" y="1019"/>
                  </a:lnTo>
                  <a:lnTo>
                    <a:pt x="160" y="1015"/>
                  </a:lnTo>
                  <a:lnTo>
                    <a:pt x="160" y="1012"/>
                  </a:lnTo>
                  <a:lnTo>
                    <a:pt x="158" y="1009"/>
                  </a:lnTo>
                  <a:lnTo>
                    <a:pt x="158" y="1005"/>
                  </a:lnTo>
                  <a:lnTo>
                    <a:pt x="158" y="1002"/>
                  </a:lnTo>
                  <a:lnTo>
                    <a:pt x="161" y="1001"/>
                  </a:lnTo>
                  <a:lnTo>
                    <a:pt x="163" y="1001"/>
                  </a:lnTo>
                  <a:lnTo>
                    <a:pt x="166" y="1002"/>
                  </a:lnTo>
                  <a:lnTo>
                    <a:pt x="168" y="1002"/>
                  </a:lnTo>
                  <a:lnTo>
                    <a:pt x="171" y="1004"/>
                  </a:lnTo>
                  <a:lnTo>
                    <a:pt x="176" y="1002"/>
                  </a:lnTo>
                  <a:lnTo>
                    <a:pt x="175" y="1001"/>
                  </a:lnTo>
                  <a:lnTo>
                    <a:pt x="171" y="999"/>
                  </a:lnTo>
                  <a:lnTo>
                    <a:pt x="170" y="997"/>
                  </a:lnTo>
                  <a:lnTo>
                    <a:pt x="166" y="997"/>
                  </a:lnTo>
                  <a:lnTo>
                    <a:pt x="163" y="996"/>
                  </a:lnTo>
                  <a:lnTo>
                    <a:pt x="161" y="994"/>
                  </a:lnTo>
                  <a:lnTo>
                    <a:pt x="170" y="981"/>
                  </a:lnTo>
                  <a:lnTo>
                    <a:pt x="181" y="973"/>
                  </a:lnTo>
                  <a:lnTo>
                    <a:pt x="193" y="963"/>
                  </a:lnTo>
                  <a:lnTo>
                    <a:pt x="196" y="963"/>
                  </a:lnTo>
                  <a:lnTo>
                    <a:pt x="201" y="963"/>
                  </a:lnTo>
                  <a:lnTo>
                    <a:pt x="204" y="963"/>
                  </a:lnTo>
                  <a:lnTo>
                    <a:pt x="207" y="965"/>
                  </a:lnTo>
                  <a:lnTo>
                    <a:pt x="209" y="968"/>
                  </a:lnTo>
                  <a:lnTo>
                    <a:pt x="209" y="966"/>
                  </a:lnTo>
                  <a:lnTo>
                    <a:pt x="209" y="963"/>
                  </a:lnTo>
                  <a:lnTo>
                    <a:pt x="207" y="961"/>
                  </a:lnTo>
                  <a:lnTo>
                    <a:pt x="204" y="960"/>
                  </a:lnTo>
                  <a:lnTo>
                    <a:pt x="201" y="956"/>
                  </a:lnTo>
                  <a:lnTo>
                    <a:pt x="199" y="955"/>
                  </a:lnTo>
                  <a:lnTo>
                    <a:pt x="199" y="951"/>
                  </a:lnTo>
                  <a:lnTo>
                    <a:pt x="207" y="935"/>
                  </a:lnTo>
                  <a:lnTo>
                    <a:pt x="217" y="920"/>
                  </a:lnTo>
                  <a:lnTo>
                    <a:pt x="227" y="909"/>
                  </a:lnTo>
                  <a:lnTo>
                    <a:pt x="242" y="899"/>
                  </a:lnTo>
                  <a:lnTo>
                    <a:pt x="243" y="898"/>
                  </a:lnTo>
                  <a:lnTo>
                    <a:pt x="243" y="896"/>
                  </a:lnTo>
                  <a:lnTo>
                    <a:pt x="242" y="896"/>
                  </a:lnTo>
                  <a:lnTo>
                    <a:pt x="240" y="894"/>
                  </a:lnTo>
                  <a:lnTo>
                    <a:pt x="238" y="893"/>
                  </a:lnTo>
                  <a:lnTo>
                    <a:pt x="237" y="889"/>
                  </a:lnTo>
                  <a:lnTo>
                    <a:pt x="237" y="888"/>
                  </a:lnTo>
                  <a:lnTo>
                    <a:pt x="251" y="875"/>
                  </a:lnTo>
                  <a:lnTo>
                    <a:pt x="264" y="862"/>
                  </a:lnTo>
                  <a:lnTo>
                    <a:pt x="278" y="847"/>
                  </a:lnTo>
                  <a:lnTo>
                    <a:pt x="289" y="832"/>
                  </a:lnTo>
                  <a:lnTo>
                    <a:pt x="304" y="821"/>
                  </a:lnTo>
                  <a:lnTo>
                    <a:pt x="322" y="811"/>
                  </a:lnTo>
                  <a:lnTo>
                    <a:pt x="333" y="816"/>
                  </a:lnTo>
                  <a:lnTo>
                    <a:pt x="343" y="821"/>
                  </a:lnTo>
                  <a:lnTo>
                    <a:pt x="361" y="809"/>
                  </a:lnTo>
                  <a:lnTo>
                    <a:pt x="377" y="798"/>
                  </a:lnTo>
                  <a:lnTo>
                    <a:pt x="390" y="785"/>
                  </a:lnTo>
                  <a:lnTo>
                    <a:pt x="400" y="767"/>
                  </a:lnTo>
                  <a:lnTo>
                    <a:pt x="426" y="750"/>
                  </a:lnTo>
                  <a:lnTo>
                    <a:pt x="451" y="736"/>
                  </a:lnTo>
                  <a:lnTo>
                    <a:pt x="475" y="719"/>
                  </a:lnTo>
                  <a:lnTo>
                    <a:pt x="498" y="700"/>
                  </a:lnTo>
                  <a:lnTo>
                    <a:pt x="516" y="677"/>
                  </a:lnTo>
                  <a:lnTo>
                    <a:pt x="523" y="675"/>
                  </a:lnTo>
                  <a:lnTo>
                    <a:pt x="528" y="674"/>
                  </a:lnTo>
                  <a:lnTo>
                    <a:pt x="534" y="672"/>
                  </a:lnTo>
                  <a:lnTo>
                    <a:pt x="542" y="672"/>
                  </a:lnTo>
                  <a:lnTo>
                    <a:pt x="557" y="649"/>
                  </a:lnTo>
                  <a:lnTo>
                    <a:pt x="573" y="629"/>
                  </a:lnTo>
                  <a:lnTo>
                    <a:pt x="590" y="608"/>
                  </a:lnTo>
                  <a:lnTo>
                    <a:pt x="609" y="602"/>
                  </a:lnTo>
                  <a:lnTo>
                    <a:pt x="624" y="590"/>
                  </a:lnTo>
                  <a:lnTo>
                    <a:pt x="639" y="577"/>
                  </a:lnTo>
                  <a:lnTo>
                    <a:pt x="653" y="566"/>
                  </a:lnTo>
                  <a:lnTo>
                    <a:pt x="670" y="556"/>
                  </a:lnTo>
                  <a:lnTo>
                    <a:pt x="688" y="528"/>
                  </a:lnTo>
                  <a:lnTo>
                    <a:pt x="707" y="500"/>
                  </a:lnTo>
                  <a:lnTo>
                    <a:pt x="725" y="471"/>
                  </a:lnTo>
                  <a:lnTo>
                    <a:pt x="743" y="441"/>
                  </a:lnTo>
                  <a:lnTo>
                    <a:pt x="758" y="409"/>
                  </a:lnTo>
                  <a:lnTo>
                    <a:pt x="770" y="374"/>
                  </a:lnTo>
                  <a:lnTo>
                    <a:pt x="776" y="335"/>
                  </a:lnTo>
                  <a:lnTo>
                    <a:pt x="778" y="293"/>
                  </a:lnTo>
                  <a:lnTo>
                    <a:pt x="794" y="288"/>
                  </a:lnTo>
                  <a:lnTo>
                    <a:pt x="812" y="284"/>
                  </a:lnTo>
                  <a:lnTo>
                    <a:pt x="830" y="281"/>
                  </a:lnTo>
                  <a:lnTo>
                    <a:pt x="851" y="250"/>
                  </a:lnTo>
                  <a:lnTo>
                    <a:pt x="871" y="219"/>
                  </a:lnTo>
                  <a:lnTo>
                    <a:pt x="892" y="190"/>
                  </a:lnTo>
                  <a:lnTo>
                    <a:pt x="894" y="162"/>
                  </a:lnTo>
                  <a:lnTo>
                    <a:pt x="892" y="134"/>
                  </a:lnTo>
                  <a:lnTo>
                    <a:pt x="892" y="105"/>
                  </a:lnTo>
                  <a:lnTo>
                    <a:pt x="908" y="80"/>
                  </a:lnTo>
                  <a:lnTo>
                    <a:pt x="925" y="56"/>
                  </a:lnTo>
                  <a:lnTo>
                    <a:pt x="944" y="34"/>
                  </a:lnTo>
                  <a:lnTo>
                    <a:pt x="966" y="16"/>
                  </a:lnTo>
                  <a:lnTo>
                    <a:pt x="967" y="16"/>
                  </a:lnTo>
                  <a:lnTo>
                    <a:pt x="969" y="18"/>
                  </a:lnTo>
                  <a:lnTo>
                    <a:pt x="969" y="20"/>
                  </a:lnTo>
                  <a:lnTo>
                    <a:pt x="969" y="21"/>
                  </a:lnTo>
                  <a:lnTo>
                    <a:pt x="971" y="23"/>
                  </a:lnTo>
                  <a:lnTo>
                    <a:pt x="971" y="24"/>
                  </a:lnTo>
                  <a:lnTo>
                    <a:pt x="972" y="26"/>
                  </a:lnTo>
                  <a:lnTo>
                    <a:pt x="974" y="24"/>
                  </a:lnTo>
                  <a:lnTo>
                    <a:pt x="975" y="24"/>
                  </a:lnTo>
                  <a:lnTo>
                    <a:pt x="977" y="23"/>
                  </a:lnTo>
                  <a:lnTo>
                    <a:pt x="979" y="21"/>
                  </a:lnTo>
                  <a:lnTo>
                    <a:pt x="979" y="20"/>
                  </a:lnTo>
                  <a:lnTo>
                    <a:pt x="979" y="16"/>
                  </a:lnTo>
                  <a:lnTo>
                    <a:pt x="977" y="15"/>
                  </a:lnTo>
                  <a:lnTo>
                    <a:pt x="975" y="11"/>
                  </a:lnTo>
                  <a:lnTo>
                    <a:pt x="974" y="8"/>
                  </a:lnTo>
                  <a:lnTo>
                    <a:pt x="975" y="5"/>
                  </a:lnTo>
                  <a:lnTo>
                    <a:pt x="9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Light" panose="020F0302020204030204"/>
              </a:endParaRPr>
            </a:p>
          </p:txBody>
        </p:sp>
        <p:sp>
          <p:nvSpPr>
            <p:cNvPr id="88" name="Freeform 30"/>
            <p:cNvSpPr>
              <a:spLocks/>
            </p:cNvSpPr>
            <p:nvPr/>
          </p:nvSpPr>
          <p:spPr bwMode="auto">
            <a:xfrm>
              <a:off x="1219" y="1106"/>
              <a:ext cx="13" cy="15"/>
            </a:xfrm>
            <a:custGeom>
              <a:avLst/>
              <a:gdLst>
                <a:gd name="T0" fmla="*/ 2 w 13"/>
                <a:gd name="T1" fmla="*/ 0 h 15"/>
                <a:gd name="T2" fmla="*/ 7 w 13"/>
                <a:gd name="T3" fmla="*/ 0 h 15"/>
                <a:gd name="T4" fmla="*/ 10 w 13"/>
                <a:gd name="T5" fmla="*/ 2 h 15"/>
                <a:gd name="T6" fmla="*/ 13 w 13"/>
                <a:gd name="T7" fmla="*/ 5 h 15"/>
                <a:gd name="T8" fmla="*/ 13 w 13"/>
                <a:gd name="T9" fmla="*/ 8 h 15"/>
                <a:gd name="T10" fmla="*/ 13 w 13"/>
                <a:gd name="T11" fmla="*/ 13 h 15"/>
                <a:gd name="T12" fmla="*/ 8 w 13"/>
                <a:gd name="T13" fmla="*/ 15 h 15"/>
                <a:gd name="T14" fmla="*/ 5 w 13"/>
                <a:gd name="T15" fmla="*/ 15 h 15"/>
                <a:gd name="T16" fmla="*/ 2 w 13"/>
                <a:gd name="T17" fmla="*/ 11 h 15"/>
                <a:gd name="T18" fmla="*/ 0 w 13"/>
                <a:gd name="T19" fmla="*/ 10 h 15"/>
                <a:gd name="T20" fmla="*/ 0 w 13"/>
                <a:gd name="T21" fmla="*/ 6 h 15"/>
                <a:gd name="T22" fmla="*/ 0 w 13"/>
                <a:gd name="T23" fmla="*/ 3 h 15"/>
                <a:gd name="T24" fmla="*/ 2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2" y="0"/>
                  </a:moveTo>
                  <a:lnTo>
                    <a:pt x="7" y="0"/>
                  </a:lnTo>
                  <a:lnTo>
                    <a:pt x="10" y="2"/>
                  </a:lnTo>
                  <a:lnTo>
                    <a:pt x="13" y="5"/>
                  </a:lnTo>
                  <a:lnTo>
                    <a:pt x="13" y="8"/>
                  </a:lnTo>
                  <a:lnTo>
                    <a:pt x="13" y="13"/>
                  </a:lnTo>
                  <a:lnTo>
                    <a:pt x="8" y="15"/>
                  </a:lnTo>
                  <a:lnTo>
                    <a:pt x="5" y="15"/>
                  </a:lnTo>
                  <a:lnTo>
                    <a:pt x="2" y="11"/>
                  </a:lnTo>
                  <a:lnTo>
                    <a:pt x="0" y="10"/>
                  </a:lnTo>
                  <a:lnTo>
                    <a:pt x="0" y="6"/>
                  </a:lnTo>
                  <a:lnTo>
                    <a:pt x="0"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Light" panose="020F0302020204030204"/>
              </a:endParaRPr>
            </a:p>
          </p:txBody>
        </p:sp>
        <p:sp>
          <p:nvSpPr>
            <p:cNvPr id="89" name="Freeform 31"/>
            <p:cNvSpPr>
              <a:spLocks/>
            </p:cNvSpPr>
            <p:nvPr/>
          </p:nvSpPr>
          <p:spPr bwMode="auto">
            <a:xfrm>
              <a:off x="1185" y="1122"/>
              <a:ext cx="41" cy="49"/>
            </a:xfrm>
            <a:custGeom>
              <a:avLst/>
              <a:gdLst>
                <a:gd name="T0" fmla="*/ 34 w 41"/>
                <a:gd name="T1" fmla="*/ 0 h 49"/>
                <a:gd name="T2" fmla="*/ 37 w 41"/>
                <a:gd name="T3" fmla="*/ 0 h 49"/>
                <a:gd name="T4" fmla="*/ 41 w 41"/>
                <a:gd name="T5" fmla="*/ 2 h 49"/>
                <a:gd name="T6" fmla="*/ 39 w 41"/>
                <a:gd name="T7" fmla="*/ 15 h 49"/>
                <a:gd name="T8" fmla="*/ 34 w 41"/>
                <a:gd name="T9" fmla="*/ 30 h 49"/>
                <a:gd name="T10" fmla="*/ 28 w 41"/>
                <a:gd name="T11" fmla="*/ 41 h 49"/>
                <a:gd name="T12" fmla="*/ 19 w 41"/>
                <a:gd name="T13" fmla="*/ 48 h 49"/>
                <a:gd name="T14" fmla="*/ 10 w 41"/>
                <a:gd name="T15" fmla="*/ 49 h 49"/>
                <a:gd name="T16" fmla="*/ 0 w 41"/>
                <a:gd name="T17" fmla="*/ 43 h 49"/>
                <a:gd name="T18" fmla="*/ 8 w 41"/>
                <a:gd name="T19" fmla="*/ 25 h 49"/>
                <a:gd name="T20" fmla="*/ 13 w 41"/>
                <a:gd name="T21" fmla="*/ 4 h 49"/>
                <a:gd name="T22" fmla="*/ 16 w 41"/>
                <a:gd name="T23" fmla="*/ 7 h 49"/>
                <a:gd name="T24" fmla="*/ 19 w 41"/>
                <a:gd name="T25" fmla="*/ 8 h 49"/>
                <a:gd name="T26" fmla="*/ 21 w 41"/>
                <a:gd name="T27" fmla="*/ 12 h 49"/>
                <a:gd name="T28" fmla="*/ 21 w 41"/>
                <a:gd name="T29" fmla="*/ 17 h 49"/>
                <a:gd name="T30" fmla="*/ 23 w 41"/>
                <a:gd name="T31" fmla="*/ 13 h 49"/>
                <a:gd name="T32" fmla="*/ 24 w 41"/>
                <a:gd name="T33" fmla="*/ 12 h 49"/>
                <a:gd name="T34" fmla="*/ 26 w 41"/>
                <a:gd name="T35" fmla="*/ 8 h 49"/>
                <a:gd name="T36" fmla="*/ 28 w 41"/>
                <a:gd name="T37" fmla="*/ 4 h 49"/>
                <a:gd name="T38" fmla="*/ 29 w 41"/>
                <a:gd name="T39" fmla="*/ 2 h 49"/>
                <a:gd name="T40" fmla="*/ 31 w 41"/>
                <a:gd name="T41" fmla="*/ 0 h 49"/>
                <a:gd name="T42" fmla="*/ 34 w 41"/>
                <a:gd name="T4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49">
                  <a:moveTo>
                    <a:pt x="34" y="0"/>
                  </a:moveTo>
                  <a:lnTo>
                    <a:pt x="37" y="0"/>
                  </a:lnTo>
                  <a:lnTo>
                    <a:pt x="41" y="2"/>
                  </a:lnTo>
                  <a:lnTo>
                    <a:pt x="39" y="15"/>
                  </a:lnTo>
                  <a:lnTo>
                    <a:pt x="34" y="30"/>
                  </a:lnTo>
                  <a:lnTo>
                    <a:pt x="28" y="41"/>
                  </a:lnTo>
                  <a:lnTo>
                    <a:pt x="19" y="48"/>
                  </a:lnTo>
                  <a:lnTo>
                    <a:pt x="10" y="49"/>
                  </a:lnTo>
                  <a:lnTo>
                    <a:pt x="0" y="43"/>
                  </a:lnTo>
                  <a:lnTo>
                    <a:pt x="8" y="25"/>
                  </a:lnTo>
                  <a:lnTo>
                    <a:pt x="13" y="4"/>
                  </a:lnTo>
                  <a:lnTo>
                    <a:pt x="16" y="7"/>
                  </a:lnTo>
                  <a:lnTo>
                    <a:pt x="19" y="8"/>
                  </a:lnTo>
                  <a:lnTo>
                    <a:pt x="21" y="12"/>
                  </a:lnTo>
                  <a:lnTo>
                    <a:pt x="21" y="17"/>
                  </a:lnTo>
                  <a:lnTo>
                    <a:pt x="23" y="13"/>
                  </a:lnTo>
                  <a:lnTo>
                    <a:pt x="24" y="12"/>
                  </a:lnTo>
                  <a:lnTo>
                    <a:pt x="26" y="8"/>
                  </a:lnTo>
                  <a:lnTo>
                    <a:pt x="28" y="4"/>
                  </a:lnTo>
                  <a:lnTo>
                    <a:pt x="29" y="2"/>
                  </a:lnTo>
                  <a:lnTo>
                    <a:pt x="31"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Light" panose="020F0302020204030204"/>
              </a:endParaRPr>
            </a:p>
          </p:txBody>
        </p:sp>
        <p:sp>
          <p:nvSpPr>
            <p:cNvPr id="90" name="Freeform 33"/>
            <p:cNvSpPr>
              <a:spLocks/>
            </p:cNvSpPr>
            <p:nvPr/>
          </p:nvSpPr>
          <p:spPr bwMode="auto">
            <a:xfrm>
              <a:off x="1240" y="1173"/>
              <a:ext cx="12" cy="15"/>
            </a:xfrm>
            <a:custGeom>
              <a:avLst/>
              <a:gdLst>
                <a:gd name="T0" fmla="*/ 5 w 12"/>
                <a:gd name="T1" fmla="*/ 0 h 15"/>
                <a:gd name="T2" fmla="*/ 9 w 12"/>
                <a:gd name="T3" fmla="*/ 2 h 15"/>
                <a:gd name="T4" fmla="*/ 12 w 12"/>
                <a:gd name="T5" fmla="*/ 5 h 15"/>
                <a:gd name="T6" fmla="*/ 12 w 12"/>
                <a:gd name="T7" fmla="*/ 8 h 15"/>
                <a:gd name="T8" fmla="*/ 12 w 12"/>
                <a:gd name="T9" fmla="*/ 13 h 15"/>
                <a:gd name="T10" fmla="*/ 9 w 12"/>
                <a:gd name="T11" fmla="*/ 13 h 15"/>
                <a:gd name="T12" fmla="*/ 7 w 12"/>
                <a:gd name="T13" fmla="*/ 15 h 15"/>
                <a:gd name="T14" fmla="*/ 5 w 12"/>
                <a:gd name="T15" fmla="*/ 15 h 15"/>
                <a:gd name="T16" fmla="*/ 4 w 12"/>
                <a:gd name="T17" fmla="*/ 13 h 15"/>
                <a:gd name="T18" fmla="*/ 0 w 12"/>
                <a:gd name="T19" fmla="*/ 13 h 15"/>
                <a:gd name="T20" fmla="*/ 0 w 12"/>
                <a:gd name="T21" fmla="*/ 2 h 15"/>
                <a:gd name="T22" fmla="*/ 5 w 12"/>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5">
                  <a:moveTo>
                    <a:pt x="5" y="0"/>
                  </a:moveTo>
                  <a:lnTo>
                    <a:pt x="9" y="2"/>
                  </a:lnTo>
                  <a:lnTo>
                    <a:pt x="12" y="5"/>
                  </a:lnTo>
                  <a:lnTo>
                    <a:pt x="12" y="8"/>
                  </a:lnTo>
                  <a:lnTo>
                    <a:pt x="12" y="13"/>
                  </a:lnTo>
                  <a:lnTo>
                    <a:pt x="9" y="13"/>
                  </a:lnTo>
                  <a:lnTo>
                    <a:pt x="7" y="15"/>
                  </a:lnTo>
                  <a:lnTo>
                    <a:pt x="5" y="15"/>
                  </a:lnTo>
                  <a:lnTo>
                    <a:pt x="4" y="13"/>
                  </a:lnTo>
                  <a:lnTo>
                    <a:pt x="0" y="13"/>
                  </a:lnTo>
                  <a:lnTo>
                    <a:pt x="0" y="2"/>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Light" panose="020F0302020204030204"/>
              </a:endParaRPr>
            </a:p>
          </p:txBody>
        </p:sp>
        <p:sp>
          <p:nvSpPr>
            <p:cNvPr id="91" name="Freeform 34"/>
            <p:cNvSpPr>
              <a:spLocks/>
            </p:cNvSpPr>
            <p:nvPr/>
          </p:nvSpPr>
          <p:spPr bwMode="auto">
            <a:xfrm>
              <a:off x="1209" y="1186"/>
              <a:ext cx="69" cy="54"/>
            </a:xfrm>
            <a:custGeom>
              <a:avLst/>
              <a:gdLst>
                <a:gd name="T0" fmla="*/ 53 w 69"/>
                <a:gd name="T1" fmla="*/ 2 h 54"/>
                <a:gd name="T2" fmla="*/ 56 w 69"/>
                <a:gd name="T3" fmla="*/ 7 h 54"/>
                <a:gd name="T4" fmla="*/ 58 w 69"/>
                <a:gd name="T5" fmla="*/ 11 h 54"/>
                <a:gd name="T6" fmla="*/ 61 w 69"/>
                <a:gd name="T7" fmla="*/ 10 h 54"/>
                <a:gd name="T8" fmla="*/ 66 w 69"/>
                <a:gd name="T9" fmla="*/ 7 h 54"/>
                <a:gd name="T10" fmla="*/ 69 w 69"/>
                <a:gd name="T11" fmla="*/ 13 h 54"/>
                <a:gd name="T12" fmla="*/ 66 w 69"/>
                <a:gd name="T13" fmla="*/ 25 h 54"/>
                <a:gd name="T14" fmla="*/ 62 w 69"/>
                <a:gd name="T15" fmla="*/ 33 h 54"/>
                <a:gd name="T16" fmla="*/ 56 w 69"/>
                <a:gd name="T17" fmla="*/ 31 h 54"/>
                <a:gd name="T18" fmla="*/ 51 w 69"/>
                <a:gd name="T19" fmla="*/ 28 h 54"/>
                <a:gd name="T20" fmla="*/ 46 w 69"/>
                <a:gd name="T21" fmla="*/ 29 h 54"/>
                <a:gd name="T22" fmla="*/ 44 w 69"/>
                <a:gd name="T23" fmla="*/ 36 h 54"/>
                <a:gd name="T24" fmla="*/ 46 w 69"/>
                <a:gd name="T25" fmla="*/ 44 h 54"/>
                <a:gd name="T26" fmla="*/ 35 w 69"/>
                <a:gd name="T27" fmla="*/ 54 h 54"/>
                <a:gd name="T28" fmla="*/ 13 w 69"/>
                <a:gd name="T29" fmla="*/ 49 h 54"/>
                <a:gd name="T30" fmla="*/ 0 w 69"/>
                <a:gd name="T31" fmla="*/ 41 h 54"/>
                <a:gd name="T32" fmla="*/ 2 w 69"/>
                <a:gd name="T33" fmla="*/ 34 h 54"/>
                <a:gd name="T34" fmla="*/ 4 w 69"/>
                <a:gd name="T35" fmla="*/ 29 h 54"/>
                <a:gd name="T36" fmla="*/ 10 w 69"/>
                <a:gd name="T37" fmla="*/ 26 h 54"/>
                <a:gd name="T38" fmla="*/ 18 w 69"/>
                <a:gd name="T39" fmla="*/ 26 h 54"/>
                <a:gd name="T40" fmla="*/ 23 w 69"/>
                <a:gd name="T41" fmla="*/ 26 h 54"/>
                <a:gd name="T42" fmla="*/ 23 w 69"/>
                <a:gd name="T43" fmla="*/ 20 h 54"/>
                <a:gd name="T44" fmla="*/ 20 w 69"/>
                <a:gd name="T45" fmla="*/ 16 h 54"/>
                <a:gd name="T46" fmla="*/ 13 w 69"/>
                <a:gd name="T47" fmla="*/ 16 h 54"/>
                <a:gd name="T48" fmla="*/ 10 w 69"/>
                <a:gd name="T49" fmla="*/ 13 h 54"/>
                <a:gd name="T50" fmla="*/ 15 w 69"/>
                <a:gd name="T51" fmla="*/ 8 h 54"/>
                <a:gd name="T52" fmla="*/ 22 w 69"/>
                <a:gd name="T53" fmla="*/ 5 h 54"/>
                <a:gd name="T54" fmla="*/ 28 w 69"/>
                <a:gd name="T55" fmla="*/ 2 h 54"/>
                <a:gd name="T56" fmla="*/ 33 w 69"/>
                <a:gd name="T57" fmla="*/ 3 h 54"/>
                <a:gd name="T58" fmla="*/ 36 w 69"/>
                <a:gd name="T59" fmla="*/ 8 h 54"/>
                <a:gd name="T60" fmla="*/ 38 w 69"/>
                <a:gd name="T61" fmla="*/ 11 h 54"/>
                <a:gd name="T62" fmla="*/ 43 w 69"/>
                <a:gd name="T63" fmla="*/ 8 h 54"/>
                <a:gd name="T64" fmla="*/ 44 w 69"/>
                <a:gd name="T65" fmla="*/ 3 h 54"/>
                <a:gd name="T66" fmla="*/ 49 w 69"/>
                <a:gd name="T6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54">
                  <a:moveTo>
                    <a:pt x="53" y="0"/>
                  </a:moveTo>
                  <a:lnTo>
                    <a:pt x="53" y="2"/>
                  </a:lnTo>
                  <a:lnTo>
                    <a:pt x="54" y="5"/>
                  </a:lnTo>
                  <a:lnTo>
                    <a:pt x="56" y="7"/>
                  </a:lnTo>
                  <a:lnTo>
                    <a:pt x="56" y="8"/>
                  </a:lnTo>
                  <a:lnTo>
                    <a:pt x="58" y="11"/>
                  </a:lnTo>
                  <a:lnTo>
                    <a:pt x="59" y="11"/>
                  </a:lnTo>
                  <a:lnTo>
                    <a:pt x="61" y="10"/>
                  </a:lnTo>
                  <a:lnTo>
                    <a:pt x="64" y="8"/>
                  </a:lnTo>
                  <a:lnTo>
                    <a:pt x="66" y="7"/>
                  </a:lnTo>
                  <a:lnTo>
                    <a:pt x="69" y="7"/>
                  </a:lnTo>
                  <a:lnTo>
                    <a:pt x="69" y="13"/>
                  </a:lnTo>
                  <a:lnTo>
                    <a:pt x="67" y="20"/>
                  </a:lnTo>
                  <a:lnTo>
                    <a:pt x="66" y="25"/>
                  </a:lnTo>
                  <a:lnTo>
                    <a:pt x="64" y="28"/>
                  </a:lnTo>
                  <a:lnTo>
                    <a:pt x="62" y="33"/>
                  </a:lnTo>
                  <a:lnTo>
                    <a:pt x="58" y="33"/>
                  </a:lnTo>
                  <a:lnTo>
                    <a:pt x="56" y="31"/>
                  </a:lnTo>
                  <a:lnTo>
                    <a:pt x="54" y="29"/>
                  </a:lnTo>
                  <a:lnTo>
                    <a:pt x="51" y="28"/>
                  </a:lnTo>
                  <a:lnTo>
                    <a:pt x="48" y="28"/>
                  </a:lnTo>
                  <a:lnTo>
                    <a:pt x="46" y="29"/>
                  </a:lnTo>
                  <a:lnTo>
                    <a:pt x="44" y="33"/>
                  </a:lnTo>
                  <a:lnTo>
                    <a:pt x="44" y="36"/>
                  </a:lnTo>
                  <a:lnTo>
                    <a:pt x="44" y="41"/>
                  </a:lnTo>
                  <a:lnTo>
                    <a:pt x="46" y="44"/>
                  </a:lnTo>
                  <a:lnTo>
                    <a:pt x="44" y="47"/>
                  </a:lnTo>
                  <a:lnTo>
                    <a:pt x="35" y="54"/>
                  </a:lnTo>
                  <a:lnTo>
                    <a:pt x="23" y="54"/>
                  </a:lnTo>
                  <a:lnTo>
                    <a:pt x="13" y="49"/>
                  </a:lnTo>
                  <a:lnTo>
                    <a:pt x="0" y="44"/>
                  </a:lnTo>
                  <a:lnTo>
                    <a:pt x="0" y="41"/>
                  </a:lnTo>
                  <a:lnTo>
                    <a:pt x="0" y="38"/>
                  </a:lnTo>
                  <a:lnTo>
                    <a:pt x="2" y="34"/>
                  </a:lnTo>
                  <a:lnTo>
                    <a:pt x="4" y="33"/>
                  </a:lnTo>
                  <a:lnTo>
                    <a:pt x="4" y="29"/>
                  </a:lnTo>
                  <a:lnTo>
                    <a:pt x="5" y="26"/>
                  </a:lnTo>
                  <a:lnTo>
                    <a:pt x="10" y="26"/>
                  </a:lnTo>
                  <a:lnTo>
                    <a:pt x="15" y="26"/>
                  </a:lnTo>
                  <a:lnTo>
                    <a:pt x="18" y="26"/>
                  </a:lnTo>
                  <a:lnTo>
                    <a:pt x="22" y="28"/>
                  </a:lnTo>
                  <a:lnTo>
                    <a:pt x="23" y="26"/>
                  </a:lnTo>
                  <a:lnTo>
                    <a:pt x="25" y="23"/>
                  </a:lnTo>
                  <a:lnTo>
                    <a:pt x="23" y="20"/>
                  </a:lnTo>
                  <a:lnTo>
                    <a:pt x="22" y="18"/>
                  </a:lnTo>
                  <a:lnTo>
                    <a:pt x="20" y="16"/>
                  </a:lnTo>
                  <a:lnTo>
                    <a:pt x="17" y="16"/>
                  </a:lnTo>
                  <a:lnTo>
                    <a:pt x="13" y="16"/>
                  </a:lnTo>
                  <a:lnTo>
                    <a:pt x="10" y="16"/>
                  </a:lnTo>
                  <a:lnTo>
                    <a:pt x="10" y="13"/>
                  </a:lnTo>
                  <a:lnTo>
                    <a:pt x="12" y="10"/>
                  </a:lnTo>
                  <a:lnTo>
                    <a:pt x="15" y="8"/>
                  </a:lnTo>
                  <a:lnTo>
                    <a:pt x="18" y="7"/>
                  </a:lnTo>
                  <a:lnTo>
                    <a:pt x="22" y="5"/>
                  </a:lnTo>
                  <a:lnTo>
                    <a:pt x="25" y="3"/>
                  </a:lnTo>
                  <a:lnTo>
                    <a:pt x="28" y="2"/>
                  </a:lnTo>
                  <a:lnTo>
                    <a:pt x="31" y="2"/>
                  </a:lnTo>
                  <a:lnTo>
                    <a:pt x="33" y="3"/>
                  </a:lnTo>
                  <a:lnTo>
                    <a:pt x="35" y="5"/>
                  </a:lnTo>
                  <a:lnTo>
                    <a:pt x="36" y="8"/>
                  </a:lnTo>
                  <a:lnTo>
                    <a:pt x="36" y="10"/>
                  </a:lnTo>
                  <a:lnTo>
                    <a:pt x="38" y="11"/>
                  </a:lnTo>
                  <a:lnTo>
                    <a:pt x="41" y="10"/>
                  </a:lnTo>
                  <a:lnTo>
                    <a:pt x="43" y="8"/>
                  </a:lnTo>
                  <a:lnTo>
                    <a:pt x="43" y="7"/>
                  </a:lnTo>
                  <a:lnTo>
                    <a:pt x="44" y="3"/>
                  </a:lnTo>
                  <a:lnTo>
                    <a:pt x="46" y="2"/>
                  </a:lnTo>
                  <a:lnTo>
                    <a:pt x="49" y="0"/>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Light" panose="020F0302020204030204"/>
              </a:endParaRPr>
            </a:p>
          </p:txBody>
        </p:sp>
        <p:sp>
          <p:nvSpPr>
            <p:cNvPr id="92" name="Freeform 35"/>
            <p:cNvSpPr>
              <a:spLocks/>
            </p:cNvSpPr>
            <p:nvPr/>
          </p:nvSpPr>
          <p:spPr bwMode="auto">
            <a:xfrm>
              <a:off x="1258" y="1214"/>
              <a:ext cx="36" cy="31"/>
            </a:xfrm>
            <a:custGeom>
              <a:avLst/>
              <a:gdLst>
                <a:gd name="T0" fmla="*/ 22 w 36"/>
                <a:gd name="T1" fmla="*/ 0 h 31"/>
                <a:gd name="T2" fmla="*/ 26 w 36"/>
                <a:gd name="T3" fmla="*/ 1 h 31"/>
                <a:gd name="T4" fmla="*/ 28 w 36"/>
                <a:gd name="T5" fmla="*/ 1 h 31"/>
                <a:gd name="T6" fmla="*/ 31 w 36"/>
                <a:gd name="T7" fmla="*/ 3 h 31"/>
                <a:gd name="T8" fmla="*/ 33 w 36"/>
                <a:gd name="T9" fmla="*/ 6 h 31"/>
                <a:gd name="T10" fmla="*/ 36 w 36"/>
                <a:gd name="T11" fmla="*/ 8 h 31"/>
                <a:gd name="T12" fmla="*/ 36 w 36"/>
                <a:gd name="T13" fmla="*/ 19 h 31"/>
                <a:gd name="T14" fmla="*/ 31 w 36"/>
                <a:gd name="T15" fmla="*/ 28 h 31"/>
                <a:gd name="T16" fmla="*/ 25 w 36"/>
                <a:gd name="T17" fmla="*/ 31 h 31"/>
                <a:gd name="T18" fmla="*/ 17 w 36"/>
                <a:gd name="T19" fmla="*/ 31 h 31"/>
                <a:gd name="T20" fmla="*/ 7 w 36"/>
                <a:gd name="T21" fmla="*/ 28 h 31"/>
                <a:gd name="T22" fmla="*/ 0 w 36"/>
                <a:gd name="T23" fmla="*/ 21 h 31"/>
                <a:gd name="T24" fmla="*/ 2 w 36"/>
                <a:gd name="T25" fmla="*/ 19 h 31"/>
                <a:gd name="T26" fmla="*/ 5 w 36"/>
                <a:gd name="T27" fmla="*/ 16 h 31"/>
                <a:gd name="T28" fmla="*/ 7 w 36"/>
                <a:gd name="T29" fmla="*/ 16 h 31"/>
                <a:gd name="T30" fmla="*/ 10 w 36"/>
                <a:gd name="T31" fmla="*/ 15 h 31"/>
                <a:gd name="T32" fmla="*/ 13 w 36"/>
                <a:gd name="T33" fmla="*/ 13 h 31"/>
                <a:gd name="T34" fmla="*/ 17 w 36"/>
                <a:gd name="T35" fmla="*/ 11 h 31"/>
                <a:gd name="T36" fmla="*/ 20 w 36"/>
                <a:gd name="T37" fmla="*/ 10 h 31"/>
                <a:gd name="T38" fmla="*/ 22 w 36"/>
                <a:gd name="T39" fmla="*/ 8 h 31"/>
                <a:gd name="T40" fmla="*/ 22 w 36"/>
                <a:gd name="T41" fmla="*/ 5 h 31"/>
                <a:gd name="T42" fmla="*/ 22 w 36"/>
                <a:gd name="T4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1">
                  <a:moveTo>
                    <a:pt x="22" y="0"/>
                  </a:moveTo>
                  <a:lnTo>
                    <a:pt x="26" y="1"/>
                  </a:lnTo>
                  <a:lnTo>
                    <a:pt x="28" y="1"/>
                  </a:lnTo>
                  <a:lnTo>
                    <a:pt x="31" y="3"/>
                  </a:lnTo>
                  <a:lnTo>
                    <a:pt x="33" y="6"/>
                  </a:lnTo>
                  <a:lnTo>
                    <a:pt x="36" y="8"/>
                  </a:lnTo>
                  <a:lnTo>
                    <a:pt x="36" y="19"/>
                  </a:lnTo>
                  <a:lnTo>
                    <a:pt x="31" y="28"/>
                  </a:lnTo>
                  <a:lnTo>
                    <a:pt x="25" y="31"/>
                  </a:lnTo>
                  <a:lnTo>
                    <a:pt x="17" y="31"/>
                  </a:lnTo>
                  <a:lnTo>
                    <a:pt x="7" y="28"/>
                  </a:lnTo>
                  <a:lnTo>
                    <a:pt x="0" y="21"/>
                  </a:lnTo>
                  <a:lnTo>
                    <a:pt x="2" y="19"/>
                  </a:lnTo>
                  <a:lnTo>
                    <a:pt x="5" y="16"/>
                  </a:lnTo>
                  <a:lnTo>
                    <a:pt x="7" y="16"/>
                  </a:lnTo>
                  <a:lnTo>
                    <a:pt x="10" y="15"/>
                  </a:lnTo>
                  <a:lnTo>
                    <a:pt x="13" y="13"/>
                  </a:lnTo>
                  <a:lnTo>
                    <a:pt x="17" y="11"/>
                  </a:lnTo>
                  <a:lnTo>
                    <a:pt x="20" y="10"/>
                  </a:lnTo>
                  <a:lnTo>
                    <a:pt x="22" y="8"/>
                  </a:lnTo>
                  <a:lnTo>
                    <a:pt x="22" y="5"/>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Light" panose="020F0302020204030204"/>
              </a:endParaRPr>
            </a:p>
          </p:txBody>
        </p:sp>
        <p:sp>
          <p:nvSpPr>
            <p:cNvPr id="93" name="Freeform 36"/>
            <p:cNvSpPr>
              <a:spLocks/>
            </p:cNvSpPr>
            <p:nvPr/>
          </p:nvSpPr>
          <p:spPr bwMode="auto">
            <a:xfrm>
              <a:off x="103" y="2092"/>
              <a:ext cx="42" cy="37"/>
            </a:xfrm>
            <a:custGeom>
              <a:avLst/>
              <a:gdLst>
                <a:gd name="T0" fmla="*/ 27 w 42"/>
                <a:gd name="T1" fmla="*/ 0 h 37"/>
                <a:gd name="T2" fmla="*/ 34 w 42"/>
                <a:gd name="T3" fmla="*/ 6 h 37"/>
                <a:gd name="T4" fmla="*/ 37 w 42"/>
                <a:gd name="T5" fmla="*/ 16 h 37"/>
                <a:gd name="T6" fmla="*/ 39 w 42"/>
                <a:gd name="T7" fmla="*/ 26 h 37"/>
                <a:gd name="T8" fmla="*/ 42 w 42"/>
                <a:gd name="T9" fmla="*/ 36 h 37"/>
                <a:gd name="T10" fmla="*/ 27 w 42"/>
                <a:gd name="T11" fmla="*/ 37 h 37"/>
                <a:gd name="T12" fmla="*/ 11 w 42"/>
                <a:gd name="T13" fmla="*/ 36 h 37"/>
                <a:gd name="T14" fmla="*/ 0 w 42"/>
                <a:gd name="T15" fmla="*/ 31 h 37"/>
                <a:gd name="T16" fmla="*/ 1 w 42"/>
                <a:gd name="T17" fmla="*/ 21 h 37"/>
                <a:gd name="T18" fmla="*/ 6 w 42"/>
                <a:gd name="T19" fmla="*/ 14 h 37"/>
                <a:gd name="T20" fmla="*/ 14 w 42"/>
                <a:gd name="T21" fmla="*/ 10 h 37"/>
                <a:gd name="T22" fmla="*/ 23 w 42"/>
                <a:gd name="T23" fmla="*/ 6 h 37"/>
                <a:gd name="T24" fmla="*/ 27 w 42"/>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37">
                  <a:moveTo>
                    <a:pt x="27" y="0"/>
                  </a:moveTo>
                  <a:lnTo>
                    <a:pt x="34" y="6"/>
                  </a:lnTo>
                  <a:lnTo>
                    <a:pt x="37" y="16"/>
                  </a:lnTo>
                  <a:lnTo>
                    <a:pt x="39" y="26"/>
                  </a:lnTo>
                  <a:lnTo>
                    <a:pt x="42" y="36"/>
                  </a:lnTo>
                  <a:lnTo>
                    <a:pt x="27" y="37"/>
                  </a:lnTo>
                  <a:lnTo>
                    <a:pt x="11" y="36"/>
                  </a:lnTo>
                  <a:lnTo>
                    <a:pt x="0" y="31"/>
                  </a:lnTo>
                  <a:lnTo>
                    <a:pt x="1" y="21"/>
                  </a:lnTo>
                  <a:lnTo>
                    <a:pt x="6" y="14"/>
                  </a:lnTo>
                  <a:lnTo>
                    <a:pt x="14" y="10"/>
                  </a:lnTo>
                  <a:lnTo>
                    <a:pt x="23" y="6"/>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Light" panose="020F0302020204030204"/>
              </a:endParaRPr>
            </a:p>
          </p:txBody>
        </p:sp>
        <p:sp>
          <p:nvSpPr>
            <p:cNvPr id="94" name="Freeform 37"/>
            <p:cNvSpPr>
              <a:spLocks/>
            </p:cNvSpPr>
            <p:nvPr/>
          </p:nvSpPr>
          <p:spPr bwMode="auto">
            <a:xfrm>
              <a:off x="3" y="2277"/>
              <a:ext cx="44" cy="40"/>
            </a:xfrm>
            <a:custGeom>
              <a:avLst/>
              <a:gdLst>
                <a:gd name="T0" fmla="*/ 34 w 44"/>
                <a:gd name="T1" fmla="*/ 0 h 40"/>
                <a:gd name="T2" fmla="*/ 41 w 44"/>
                <a:gd name="T3" fmla="*/ 4 h 40"/>
                <a:gd name="T4" fmla="*/ 44 w 44"/>
                <a:gd name="T5" fmla="*/ 13 h 40"/>
                <a:gd name="T6" fmla="*/ 44 w 44"/>
                <a:gd name="T7" fmla="*/ 26 h 40"/>
                <a:gd name="T8" fmla="*/ 42 w 44"/>
                <a:gd name="T9" fmla="*/ 27 h 40"/>
                <a:gd name="T10" fmla="*/ 41 w 44"/>
                <a:gd name="T11" fmla="*/ 27 h 40"/>
                <a:gd name="T12" fmla="*/ 41 w 44"/>
                <a:gd name="T13" fmla="*/ 31 h 40"/>
                <a:gd name="T14" fmla="*/ 34 w 44"/>
                <a:gd name="T15" fmla="*/ 31 h 40"/>
                <a:gd name="T16" fmla="*/ 29 w 44"/>
                <a:gd name="T17" fmla="*/ 31 h 40"/>
                <a:gd name="T18" fmla="*/ 26 w 44"/>
                <a:gd name="T19" fmla="*/ 29 h 40"/>
                <a:gd name="T20" fmla="*/ 21 w 44"/>
                <a:gd name="T21" fmla="*/ 27 h 40"/>
                <a:gd name="T22" fmla="*/ 20 w 44"/>
                <a:gd name="T23" fmla="*/ 29 h 40"/>
                <a:gd name="T24" fmla="*/ 20 w 44"/>
                <a:gd name="T25" fmla="*/ 32 h 40"/>
                <a:gd name="T26" fmla="*/ 20 w 44"/>
                <a:gd name="T27" fmla="*/ 34 h 40"/>
                <a:gd name="T28" fmla="*/ 20 w 44"/>
                <a:gd name="T29" fmla="*/ 37 h 40"/>
                <a:gd name="T30" fmla="*/ 16 w 44"/>
                <a:gd name="T31" fmla="*/ 40 h 40"/>
                <a:gd name="T32" fmla="*/ 13 w 44"/>
                <a:gd name="T33" fmla="*/ 40 h 40"/>
                <a:gd name="T34" fmla="*/ 8 w 44"/>
                <a:gd name="T35" fmla="*/ 39 h 40"/>
                <a:gd name="T36" fmla="*/ 5 w 44"/>
                <a:gd name="T37" fmla="*/ 39 h 40"/>
                <a:gd name="T38" fmla="*/ 2 w 44"/>
                <a:gd name="T39" fmla="*/ 37 h 40"/>
                <a:gd name="T40" fmla="*/ 3 w 44"/>
                <a:gd name="T41" fmla="*/ 32 h 40"/>
                <a:gd name="T42" fmla="*/ 5 w 44"/>
                <a:gd name="T43" fmla="*/ 31 h 40"/>
                <a:gd name="T44" fmla="*/ 10 w 44"/>
                <a:gd name="T45" fmla="*/ 27 h 40"/>
                <a:gd name="T46" fmla="*/ 15 w 44"/>
                <a:gd name="T47" fmla="*/ 27 h 40"/>
                <a:gd name="T48" fmla="*/ 11 w 44"/>
                <a:gd name="T49" fmla="*/ 26 h 40"/>
                <a:gd name="T50" fmla="*/ 10 w 44"/>
                <a:gd name="T51" fmla="*/ 24 h 40"/>
                <a:gd name="T52" fmla="*/ 7 w 44"/>
                <a:gd name="T53" fmla="*/ 24 h 40"/>
                <a:gd name="T54" fmla="*/ 5 w 44"/>
                <a:gd name="T55" fmla="*/ 26 h 40"/>
                <a:gd name="T56" fmla="*/ 0 w 44"/>
                <a:gd name="T57" fmla="*/ 26 h 40"/>
                <a:gd name="T58" fmla="*/ 3 w 44"/>
                <a:gd name="T59" fmla="*/ 17 h 40"/>
                <a:gd name="T60" fmla="*/ 10 w 44"/>
                <a:gd name="T61" fmla="*/ 9 h 40"/>
                <a:gd name="T62" fmla="*/ 18 w 44"/>
                <a:gd name="T63" fmla="*/ 3 h 40"/>
                <a:gd name="T64" fmla="*/ 26 w 44"/>
                <a:gd name="T65" fmla="*/ 0 h 40"/>
                <a:gd name="T66" fmla="*/ 34 w 44"/>
                <a:gd name="T6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40">
                  <a:moveTo>
                    <a:pt x="34" y="0"/>
                  </a:moveTo>
                  <a:lnTo>
                    <a:pt x="41" y="4"/>
                  </a:lnTo>
                  <a:lnTo>
                    <a:pt x="44" y="13"/>
                  </a:lnTo>
                  <a:lnTo>
                    <a:pt x="44" y="26"/>
                  </a:lnTo>
                  <a:lnTo>
                    <a:pt x="42" y="27"/>
                  </a:lnTo>
                  <a:lnTo>
                    <a:pt x="41" y="27"/>
                  </a:lnTo>
                  <a:lnTo>
                    <a:pt x="41" y="31"/>
                  </a:lnTo>
                  <a:lnTo>
                    <a:pt x="34" y="31"/>
                  </a:lnTo>
                  <a:lnTo>
                    <a:pt x="29" y="31"/>
                  </a:lnTo>
                  <a:lnTo>
                    <a:pt x="26" y="29"/>
                  </a:lnTo>
                  <a:lnTo>
                    <a:pt x="21" y="27"/>
                  </a:lnTo>
                  <a:lnTo>
                    <a:pt x="20" y="29"/>
                  </a:lnTo>
                  <a:lnTo>
                    <a:pt x="20" y="32"/>
                  </a:lnTo>
                  <a:lnTo>
                    <a:pt x="20" y="34"/>
                  </a:lnTo>
                  <a:lnTo>
                    <a:pt x="20" y="37"/>
                  </a:lnTo>
                  <a:lnTo>
                    <a:pt x="16" y="40"/>
                  </a:lnTo>
                  <a:lnTo>
                    <a:pt x="13" y="40"/>
                  </a:lnTo>
                  <a:lnTo>
                    <a:pt x="8" y="39"/>
                  </a:lnTo>
                  <a:lnTo>
                    <a:pt x="5" y="39"/>
                  </a:lnTo>
                  <a:lnTo>
                    <a:pt x="2" y="37"/>
                  </a:lnTo>
                  <a:lnTo>
                    <a:pt x="3" y="32"/>
                  </a:lnTo>
                  <a:lnTo>
                    <a:pt x="5" y="31"/>
                  </a:lnTo>
                  <a:lnTo>
                    <a:pt x="10" y="27"/>
                  </a:lnTo>
                  <a:lnTo>
                    <a:pt x="15" y="27"/>
                  </a:lnTo>
                  <a:lnTo>
                    <a:pt x="11" y="26"/>
                  </a:lnTo>
                  <a:lnTo>
                    <a:pt x="10" y="24"/>
                  </a:lnTo>
                  <a:lnTo>
                    <a:pt x="7" y="24"/>
                  </a:lnTo>
                  <a:lnTo>
                    <a:pt x="5" y="26"/>
                  </a:lnTo>
                  <a:lnTo>
                    <a:pt x="0" y="26"/>
                  </a:lnTo>
                  <a:lnTo>
                    <a:pt x="3" y="17"/>
                  </a:lnTo>
                  <a:lnTo>
                    <a:pt x="10" y="9"/>
                  </a:lnTo>
                  <a:lnTo>
                    <a:pt x="18" y="3"/>
                  </a:lnTo>
                  <a:lnTo>
                    <a:pt x="26"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Light" panose="020F0302020204030204"/>
              </a:endParaRPr>
            </a:p>
          </p:txBody>
        </p:sp>
        <p:sp>
          <p:nvSpPr>
            <p:cNvPr id="95" name="Freeform 38"/>
            <p:cNvSpPr>
              <a:spLocks/>
            </p:cNvSpPr>
            <p:nvPr/>
          </p:nvSpPr>
          <p:spPr bwMode="auto">
            <a:xfrm>
              <a:off x="16" y="2378"/>
              <a:ext cx="15" cy="16"/>
            </a:xfrm>
            <a:custGeom>
              <a:avLst/>
              <a:gdLst>
                <a:gd name="T0" fmla="*/ 2 w 15"/>
                <a:gd name="T1" fmla="*/ 0 h 16"/>
                <a:gd name="T2" fmla="*/ 5 w 15"/>
                <a:gd name="T3" fmla="*/ 0 h 16"/>
                <a:gd name="T4" fmla="*/ 8 w 15"/>
                <a:gd name="T5" fmla="*/ 2 h 16"/>
                <a:gd name="T6" fmla="*/ 12 w 15"/>
                <a:gd name="T7" fmla="*/ 5 h 16"/>
                <a:gd name="T8" fmla="*/ 13 w 15"/>
                <a:gd name="T9" fmla="*/ 8 h 16"/>
                <a:gd name="T10" fmla="*/ 15 w 15"/>
                <a:gd name="T11" fmla="*/ 11 h 16"/>
                <a:gd name="T12" fmla="*/ 15 w 15"/>
                <a:gd name="T13" fmla="*/ 15 h 16"/>
                <a:gd name="T14" fmla="*/ 13 w 15"/>
                <a:gd name="T15" fmla="*/ 16 h 16"/>
                <a:gd name="T16" fmla="*/ 8 w 15"/>
                <a:gd name="T17" fmla="*/ 16 h 16"/>
                <a:gd name="T18" fmla="*/ 5 w 15"/>
                <a:gd name="T19" fmla="*/ 15 h 16"/>
                <a:gd name="T20" fmla="*/ 2 w 15"/>
                <a:gd name="T21" fmla="*/ 11 h 16"/>
                <a:gd name="T22" fmla="*/ 0 w 15"/>
                <a:gd name="T23" fmla="*/ 8 h 16"/>
                <a:gd name="T24" fmla="*/ 0 w 15"/>
                <a:gd name="T25" fmla="*/ 5 h 16"/>
                <a:gd name="T26" fmla="*/ 2 w 15"/>
                <a:gd name="T2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16">
                  <a:moveTo>
                    <a:pt x="2" y="0"/>
                  </a:moveTo>
                  <a:lnTo>
                    <a:pt x="5" y="0"/>
                  </a:lnTo>
                  <a:lnTo>
                    <a:pt x="8" y="2"/>
                  </a:lnTo>
                  <a:lnTo>
                    <a:pt x="12" y="5"/>
                  </a:lnTo>
                  <a:lnTo>
                    <a:pt x="13" y="8"/>
                  </a:lnTo>
                  <a:lnTo>
                    <a:pt x="15" y="11"/>
                  </a:lnTo>
                  <a:lnTo>
                    <a:pt x="15" y="15"/>
                  </a:lnTo>
                  <a:lnTo>
                    <a:pt x="13" y="16"/>
                  </a:lnTo>
                  <a:lnTo>
                    <a:pt x="8" y="16"/>
                  </a:lnTo>
                  <a:lnTo>
                    <a:pt x="5" y="15"/>
                  </a:lnTo>
                  <a:lnTo>
                    <a:pt x="2" y="11"/>
                  </a:lnTo>
                  <a:lnTo>
                    <a:pt x="0" y="8"/>
                  </a:lnTo>
                  <a:lnTo>
                    <a:pt x="0" y="5"/>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Light" panose="020F0302020204030204"/>
              </a:endParaRPr>
            </a:p>
          </p:txBody>
        </p:sp>
        <p:sp>
          <p:nvSpPr>
            <p:cNvPr id="96" name="Freeform 40"/>
            <p:cNvSpPr>
              <a:spLocks/>
            </p:cNvSpPr>
            <p:nvPr/>
          </p:nvSpPr>
          <p:spPr bwMode="auto">
            <a:xfrm>
              <a:off x="188" y="2507"/>
              <a:ext cx="117" cy="139"/>
            </a:xfrm>
            <a:custGeom>
              <a:avLst/>
              <a:gdLst>
                <a:gd name="T0" fmla="*/ 59 w 117"/>
                <a:gd name="T1" fmla="*/ 0 h 139"/>
                <a:gd name="T2" fmla="*/ 78 w 117"/>
                <a:gd name="T3" fmla="*/ 13 h 139"/>
                <a:gd name="T4" fmla="*/ 98 w 117"/>
                <a:gd name="T5" fmla="*/ 33 h 139"/>
                <a:gd name="T6" fmla="*/ 104 w 117"/>
                <a:gd name="T7" fmla="*/ 44 h 139"/>
                <a:gd name="T8" fmla="*/ 101 w 117"/>
                <a:gd name="T9" fmla="*/ 49 h 139"/>
                <a:gd name="T10" fmla="*/ 99 w 117"/>
                <a:gd name="T11" fmla="*/ 54 h 139"/>
                <a:gd name="T12" fmla="*/ 91 w 117"/>
                <a:gd name="T13" fmla="*/ 52 h 139"/>
                <a:gd name="T14" fmla="*/ 85 w 117"/>
                <a:gd name="T15" fmla="*/ 49 h 139"/>
                <a:gd name="T16" fmla="*/ 80 w 117"/>
                <a:gd name="T17" fmla="*/ 46 h 139"/>
                <a:gd name="T18" fmla="*/ 77 w 117"/>
                <a:gd name="T19" fmla="*/ 51 h 139"/>
                <a:gd name="T20" fmla="*/ 75 w 117"/>
                <a:gd name="T21" fmla="*/ 59 h 139"/>
                <a:gd name="T22" fmla="*/ 81 w 117"/>
                <a:gd name="T23" fmla="*/ 62 h 139"/>
                <a:gd name="T24" fmla="*/ 91 w 117"/>
                <a:gd name="T25" fmla="*/ 62 h 139"/>
                <a:gd name="T26" fmla="*/ 98 w 117"/>
                <a:gd name="T27" fmla="*/ 67 h 139"/>
                <a:gd name="T28" fmla="*/ 101 w 117"/>
                <a:gd name="T29" fmla="*/ 70 h 139"/>
                <a:gd name="T30" fmla="*/ 104 w 117"/>
                <a:gd name="T31" fmla="*/ 67 h 139"/>
                <a:gd name="T32" fmla="*/ 109 w 117"/>
                <a:gd name="T33" fmla="*/ 64 h 139"/>
                <a:gd name="T34" fmla="*/ 116 w 117"/>
                <a:gd name="T35" fmla="*/ 62 h 139"/>
                <a:gd name="T36" fmla="*/ 116 w 117"/>
                <a:gd name="T37" fmla="*/ 77 h 139"/>
                <a:gd name="T38" fmla="*/ 117 w 117"/>
                <a:gd name="T39" fmla="*/ 88 h 139"/>
                <a:gd name="T40" fmla="*/ 77 w 117"/>
                <a:gd name="T41" fmla="*/ 106 h 139"/>
                <a:gd name="T42" fmla="*/ 27 w 117"/>
                <a:gd name="T43" fmla="*/ 119 h 139"/>
                <a:gd name="T44" fmla="*/ 29 w 117"/>
                <a:gd name="T45" fmla="*/ 128 h 139"/>
                <a:gd name="T46" fmla="*/ 31 w 117"/>
                <a:gd name="T47" fmla="*/ 134 h 139"/>
                <a:gd name="T48" fmla="*/ 18 w 117"/>
                <a:gd name="T49" fmla="*/ 139 h 139"/>
                <a:gd name="T50" fmla="*/ 0 w 117"/>
                <a:gd name="T51" fmla="*/ 129 h 139"/>
                <a:gd name="T52" fmla="*/ 3 w 117"/>
                <a:gd name="T53" fmla="*/ 121 h 139"/>
                <a:gd name="T54" fmla="*/ 11 w 117"/>
                <a:gd name="T55" fmla="*/ 114 h 139"/>
                <a:gd name="T56" fmla="*/ 16 w 117"/>
                <a:gd name="T57" fmla="*/ 108 h 139"/>
                <a:gd name="T58" fmla="*/ 14 w 117"/>
                <a:gd name="T59" fmla="*/ 98 h 139"/>
                <a:gd name="T60" fmla="*/ 13 w 117"/>
                <a:gd name="T61" fmla="*/ 90 h 139"/>
                <a:gd name="T62" fmla="*/ 16 w 117"/>
                <a:gd name="T63" fmla="*/ 82 h 139"/>
                <a:gd name="T64" fmla="*/ 23 w 117"/>
                <a:gd name="T65" fmla="*/ 82 h 139"/>
                <a:gd name="T66" fmla="*/ 27 w 117"/>
                <a:gd name="T67" fmla="*/ 85 h 139"/>
                <a:gd name="T68" fmla="*/ 32 w 117"/>
                <a:gd name="T69" fmla="*/ 87 h 139"/>
                <a:gd name="T70" fmla="*/ 31 w 117"/>
                <a:gd name="T71" fmla="*/ 64 h 139"/>
                <a:gd name="T72" fmla="*/ 42 w 117"/>
                <a:gd name="T73" fmla="*/ 49 h 139"/>
                <a:gd name="T74" fmla="*/ 41 w 117"/>
                <a:gd name="T75" fmla="*/ 44 h 139"/>
                <a:gd name="T76" fmla="*/ 36 w 117"/>
                <a:gd name="T77" fmla="*/ 41 h 139"/>
                <a:gd name="T78" fmla="*/ 31 w 117"/>
                <a:gd name="T79" fmla="*/ 39 h 139"/>
                <a:gd name="T80" fmla="*/ 32 w 117"/>
                <a:gd name="T81" fmla="*/ 10 h 139"/>
                <a:gd name="T82" fmla="*/ 49 w 117"/>
                <a:gd name="T8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7" h="139">
                  <a:moveTo>
                    <a:pt x="49" y="0"/>
                  </a:moveTo>
                  <a:lnTo>
                    <a:pt x="59" y="0"/>
                  </a:lnTo>
                  <a:lnTo>
                    <a:pt x="70" y="2"/>
                  </a:lnTo>
                  <a:lnTo>
                    <a:pt x="78" y="13"/>
                  </a:lnTo>
                  <a:lnTo>
                    <a:pt x="86" y="23"/>
                  </a:lnTo>
                  <a:lnTo>
                    <a:pt x="98" y="33"/>
                  </a:lnTo>
                  <a:lnTo>
                    <a:pt x="106" y="44"/>
                  </a:lnTo>
                  <a:lnTo>
                    <a:pt x="104" y="44"/>
                  </a:lnTo>
                  <a:lnTo>
                    <a:pt x="103" y="46"/>
                  </a:lnTo>
                  <a:lnTo>
                    <a:pt x="101" y="49"/>
                  </a:lnTo>
                  <a:lnTo>
                    <a:pt x="99" y="51"/>
                  </a:lnTo>
                  <a:lnTo>
                    <a:pt x="99" y="54"/>
                  </a:lnTo>
                  <a:lnTo>
                    <a:pt x="95" y="54"/>
                  </a:lnTo>
                  <a:lnTo>
                    <a:pt x="91" y="52"/>
                  </a:lnTo>
                  <a:lnTo>
                    <a:pt x="88" y="51"/>
                  </a:lnTo>
                  <a:lnTo>
                    <a:pt x="85" y="49"/>
                  </a:lnTo>
                  <a:lnTo>
                    <a:pt x="83" y="47"/>
                  </a:lnTo>
                  <a:lnTo>
                    <a:pt x="80" y="46"/>
                  </a:lnTo>
                  <a:lnTo>
                    <a:pt x="78" y="47"/>
                  </a:lnTo>
                  <a:lnTo>
                    <a:pt x="77" y="51"/>
                  </a:lnTo>
                  <a:lnTo>
                    <a:pt x="75" y="54"/>
                  </a:lnTo>
                  <a:lnTo>
                    <a:pt x="75" y="59"/>
                  </a:lnTo>
                  <a:lnTo>
                    <a:pt x="75" y="62"/>
                  </a:lnTo>
                  <a:lnTo>
                    <a:pt x="81" y="62"/>
                  </a:lnTo>
                  <a:lnTo>
                    <a:pt x="86" y="61"/>
                  </a:lnTo>
                  <a:lnTo>
                    <a:pt x="91" y="62"/>
                  </a:lnTo>
                  <a:lnTo>
                    <a:pt x="95" y="64"/>
                  </a:lnTo>
                  <a:lnTo>
                    <a:pt x="98" y="67"/>
                  </a:lnTo>
                  <a:lnTo>
                    <a:pt x="99" y="72"/>
                  </a:lnTo>
                  <a:lnTo>
                    <a:pt x="101" y="70"/>
                  </a:lnTo>
                  <a:lnTo>
                    <a:pt x="103" y="69"/>
                  </a:lnTo>
                  <a:lnTo>
                    <a:pt x="104" y="67"/>
                  </a:lnTo>
                  <a:lnTo>
                    <a:pt x="106" y="65"/>
                  </a:lnTo>
                  <a:lnTo>
                    <a:pt x="109" y="64"/>
                  </a:lnTo>
                  <a:lnTo>
                    <a:pt x="111" y="62"/>
                  </a:lnTo>
                  <a:lnTo>
                    <a:pt x="116" y="62"/>
                  </a:lnTo>
                  <a:lnTo>
                    <a:pt x="116" y="70"/>
                  </a:lnTo>
                  <a:lnTo>
                    <a:pt x="116" y="77"/>
                  </a:lnTo>
                  <a:lnTo>
                    <a:pt x="116" y="83"/>
                  </a:lnTo>
                  <a:lnTo>
                    <a:pt x="117" y="88"/>
                  </a:lnTo>
                  <a:lnTo>
                    <a:pt x="98" y="100"/>
                  </a:lnTo>
                  <a:lnTo>
                    <a:pt x="77" y="106"/>
                  </a:lnTo>
                  <a:lnTo>
                    <a:pt x="52" y="113"/>
                  </a:lnTo>
                  <a:lnTo>
                    <a:pt x="27" y="119"/>
                  </a:lnTo>
                  <a:lnTo>
                    <a:pt x="27" y="124"/>
                  </a:lnTo>
                  <a:lnTo>
                    <a:pt x="29" y="128"/>
                  </a:lnTo>
                  <a:lnTo>
                    <a:pt x="31" y="131"/>
                  </a:lnTo>
                  <a:lnTo>
                    <a:pt x="31" y="134"/>
                  </a:lnTo>
                  <a:lnTo>
                    <a:pt x="31" y="139"/>
                  </a:lnTo>
                  <a:lnTo>
                    <a:pt x="18" y="139"/>
                  </a:lnTo>
                  <a:lnTo>
                    <a:pt x="6" y="136"/>
                  </a:lnTo>
                  <a:lnTo>
                    <a:pt x="0" y="129"/>
                  </a:lnTo>
                  <a:lnTo>
                    <a:pt x="1" y="124"/>
                  </a:lnTo>
                  <a:lnTo>
                    <a:pt x="3" y="121"/>
                  </a:lnTo>
                  <a:lnTo>
                    <a:pt x="6" y="118"/>
                  </a:lnTo>
                  <a:lnTo>
                    <a:pt x="11" y="114"/>
                  </a:lnTo>
                  <a:lnTo>
                    <a:pt x="14" y="111"/>
                  </a:lnTo>
                  <a:lnTo>
                    <a:pt x="16" y="108"/>
                  </a:lnTo>
                  <a:lnTo>
                    <a:pt x="16" y="103"/>
                  </a:lnTo>
                  <a:lnTo>
                    <a:pt x="14" y="98"/>
                  </a:lnTo>
                  <a:lnTo>
                    <a:pt x="14" y="93"/>
                  </a:lnTo>
                  <a:lnTo>
                    <a:pt x="13" y="90"/>
                  </a:lnTo>
                  <a:lnTo>
                    <a:pt x="14" y="85"/>
                  </a:lnTo>
                  <a:lnTo>
                    <a:pt x="16" y="82"/>
                  </a:lnTo>
                  <a:lnTo>
                    <a:pt x="19" y="82"/>
                  </a:lnTo>
                  <a:lnTo>
                    <a:pt x="23" y="82"/>
                  </a:lnTo>
                  <a:lnTo>
                    <a:pt x="24" y="83"/>
                  </a:lnTo>
                  <a:lnTo>
                    <a:pt x="27" y="85"/>
                  </a:lnTo>
                  <a:lnTo>
                    <a:pt x="29" y="87"/>
                  </a:lnTo>
                  <a:lnTo>
                    <a:pt x="32" y="87"/>
                  </a:lnTo>
                  <a:lnTo>
                    <a:pt x="31" y="75"/>
                  </a:lnTo>
                  <a:lnTo>
                    <a:pt x="31" y="64"/>
                  </a:lnTo>
                  <a:lnTo>
                    <a:pt x="34" y="54"/>
                  </a:lnTo>
                  <a:lnTo>
                    <a:pt x="42" y="49"/>
                  </a:lnTo>
                  <a:lnTo>
                    <a:pt x="42" y="46"/>
                  </a:lnTo>
                  <a:lnTo>
                    <a:pt x="41" y="44"/>
                  </a:lnTo>
                  <a:lnTo>
                    <a:pt x="37" y="43"/>
                  </a:lnTo>
                  <a:lnTo>
                    <a:pt x="36" y="41"/>
                  </a:lnTo>
                  <a:lnTo>
                    <a:pt x="32" y="41"/>
                  </a:lnTo>
                  <a:lnTo>
                    <a:pt x="31" y="39"/>
                  </a:lnTo>
                  <a:lnTo>
                    <a:pt x="31" y="25"/>
                  </a:lnTo>
                  <a:lnTo>
                    <a:pt x="32" y="10"/>
                  </a:lnTo>
                  <a:lnTo>
                    <a:pt x="37" y="2"/>
                  </a:lnTo>
                  <a:lnTo>
                    <a:pt x="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Light" panose="020F0302020204030204"/>
              </a:endParaRPr>
            </a:p>
          </p:txBody>
        </p:sp>
      </p:grpSp>
      <p:sp>
        <p:nvSpPr>
          <p:cNvPr id="9" name="Title 8"/>
          <p:cNvSpPr>
            <a:spLocks noGrp="1"/>
          </p:cNvSpPr>
          <p:nvPr>
            <p:ph type="title"/>
          </p:nvPr>
        </p:nvSpPr>
        <p:spPr/>
        <p:txBody>
          <a:bodyPr/>
          <a:lstStyle/>
          <a:p>
            <a:r>
              <a:rPr lang="en-NZ" dirty="0" smtClean="0"/>
              <a:t>Sample profile</a:t>
            </a:r>
            <a:endParaRPr lang="en-NZ" dirty="0"/>
          </a:p>
        </p:txBody>
      </p:sp>
      <p:graphicFrame>
        <p:nvGraphicFramePr>
          <p:cNvPr id="100" name="Table 99"/>
          <p:cNvGraphicFramePr>
            <a:graphicFrameLocks noGrp="1"/>
          </p:cNvGraphicFramePr>
          <p:nvPr>
            <p:extLst>
              <p:ext uri="{D42A27DB-BD31-4B8C-83A1-F6EECF244321}">
                <p14:modId xmlns:p14="http://schemas.microsoft.com/office/powerpoint/2010/main" val="1815206379"/>
              </p:ext>
            </p:extLst>
          </p:nvPr>
        </p:nvGraphicFramePr>
        <p:xfrm>
          <a:off x="3581985" y="4002584"/>
          <a:ext cx="1890089" cy="2194560"/>
        </p:xfrm>
        <a:graphic>
          <a:graphicData uri="http://schemas.openxmlformats.org/drawingml/2006/table">
            <a:tbl>
              <a:tblPr>
                <a:tableStyleId>{5C22544A-7EE6-4342-B048-85BDC9FD1C3A}</a:tableStyleId>
              </a:tblPr>
              <a:tblGrid>
                <a:gridCol w="1396797"/>
                <a:gridCol w="493292"/>
              </a:tblGrid>
              <a:tr h="132415">
                <a:tc>
                  <a:txBody>
                    <a:bodyPr/>
                    <a:lstStyle/>
                    <a:p>
                      <a:pPr marL="0" algn="l" defTabSz="914400" rtl="0" eaLnBrk="1" fontAlgn="ctr" latinLnBrk="0" hangingPunct="1"/>
                      <a:r>
                        <a:rPr lang="en-NZ" sz="900" b="0" i="0" u="none" strike="noStrike" kern="1200" dirty="0">
                          <a:solidFill>
                            <a:schemeClr val="tx1">
                              <a:lumMod val="65000"/>
                              <a:lumOff val="35000"/>
                            </a:schemeClr>
                          </a:solidFill>
                          <a:effectLst/>
                          <a:latin typeface="+mj-lt"/>
                          <a:ea typeface="+mn-ea"/>
                          <a:cs typeface="+mn-cs"/>
                        </a:rPr>
                        <a:t>Northland Region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914400" rtl="0" eaLnBrk="1" fontAlgn="ctr" latinLnBrk="0" hangingPunct="1"/>
                      <a:r>
                        <a:rPr lang="en-NZ" sz="900" b="0" i="0" u="none" strike="noStrike" kern="1200" dirty="0">
                          <a:solidFill>
                            <a:schemeClr val="tx1">
                              <a:lumMod val="65000"/>
                              <a:lumOff val="35000"/>
                            </a:schemeClr>
                          </a:solidFill>
                          <a:effectLst/>
                          <a:latin typeface="+mj-lt"/>
                          <a:ea typeface="+mn-ea"/>
                          <a:cs typeface="+mn-cs"/>
                        </a:rPr>
                        <a:t>5%</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32415">
                <a:tc>
                  <a:txBody>
                    <a:bodyPr/>
                    <a:lstStyle/>
                    <a:p>
                      <a:pPr marL="0" algn="l" defTabSz="914400" rtl="0" eaLnBrk="1" fontAlgn="ctr" latinLnBrk="0" hangingPunct="1"/>
                      <a:r>
                        <a:rPr lang="en-NZ" sz="900" b="0" i="0" u="none" strike="noStrike" kern="1200" dirty="0">
                          <a:solidFill>
                            <a:schemeClr val="tx1">
                              <a:lumMod val="65000"/>
                              <a:lumOff val="35000"/>
                            </a:schemeClr>
                          </a:solidFill>
                          <a:effectLst/>
                          <a:latin typeface="+mj-lt"/>
                          <a:ea typeface="+mn-ea"/>
                          <a:cs typeface="+mn-cs"/>
                        </a:rPr>
                        <a:t>Auckland </a:t>
                      </a:r>
                      <a:r>
                        <a:rPr lang="en-NZ" sz="900" b="0" i="0" u="none" strike="noStrike" kern="1200" dirty="0" smtClean="0">
                          <a:solidFill>
                            <a:schemeClr val="tx1">
                              <a:lumMod val="65000"/>
                              <a:lumOff val="35000"/>
                            </a:schemeClr>
                          </a:solidFill>
                          <a:effectLst/>
                          <a:latin typeface="+mj-lt"/>
                          <a:ea typeface="+mn-ea"/>
                          <a:cs typeface="+mn-cs"/>
                        </a:rPr>
                        <a:t>Region</a:t>
                      </a:r>
                      <a:endParaRPr lang="en-NZ" sz="900" b="0" i="0" u="none" strike="noStrike" kern="1200" dirty="0">
                        <a:solidFill>
                          <a:schemeClr val="tx1">
                            <a:lumMod val="65000"/>
                            <a:lumOff val="35000"/>
                          </a:schemeClr>
                        </a:solidFill>
                        <a:effectLst/>
                        <a:latin typeface="+mj-lt"/>
                        <a:ea typeface="+mn-ea"/>
                        <a:cs typeface="+mn-cs"/>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914400" rtl="0" eaLnBrk="1" fontAlgn="ctr" latinLnBrk="0" hangingPunct="1"/>
                      <a:r>
                        <a:rPr lang="en-NZ" sz="900" b="0" i="0" u="none" strike="noStrike" kern="1200" dirty="0">
                          <a:solidFill>
                            <a:schemeClr val="tx1">
                              <a:lumMod val="65000"/>
                              <a:lumOff val="35000"/>
                            </a:schemeClr>
                          </a:solidFill>
                          <a:effectLst/>
                          <a:latin typeface="+mj-lt"/>
                          <a:ea typeface="+mn-ea"/>
                          <a:cs typeface="+mn-cs"/>
                        </a:rPr>
                        <a:t>29%</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32415">
                <a:tc>
                  <a:txBody>
                    <a:bodyPr/>
                    <a:lstStyle/>
                    <a:p>
                      <a:pPr marL="0" algn="l" defTabSz="914400" rtl="0" eaLnBrk="1" fontAlgn="ctr" latinLnBrk="0" hangingPunct="1"/>
                      <a:r>
                        <a:rPr lang="en-NZ" sz="900" b="0" i="0" u="none" strike="noStrike" kern="1200" dirty="0">
                          <a:solidFill>
                            <a:schemeClr val="tx1">
                              <a:lumMod val="65000"/>
                              <a:lumOff val="35000"/>
                            </a:schemeClr>
                          </a:solidFill>
                          <a:effectLst/>
                          <a:latin typeface="+mj-lt"/>
                          <a:ea typeface="+mn-ea"/>
                          <a:cs typeface="+mn-cs"/>
                        </a:rPr>
                        <a:t>Waikato Region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914400" rtl="0" eaLnBrk="1" fontAlgn="ctr" latinLnBrk="0" hangingPunct="1"/>
                      <a:r>
                        <a:rPr lang="en-NZ" sz="900" b="0" i="0" u="none" strike="noStrike" kern="1200">
                          <a:solidFill>
                            <a:schemeClr val="tx1">
                              <a:lumMod val="65000"/>
                              <a:lumOff val="35000"/>
                            </a:schemeClr>
                          </a:solidFill>
                          <a:effectLst/>
                          <a:latin typeface="+mj-lt"/>
                          <a:ea typeface="+mn-ea"/>
                          <a:cs typeface="+mn-cs"/>
                        </a:rPr>
                        <a:t>9%</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32415">
                <a:tc>
                  <a:txBody>
                    <a:bodyPr/>
                    <a:lstStyle/>
                    <a:p>
                      <a:pPr marL="0" algn="l" defTabSz="914400" rtl="0" eaLnBrk="1" fontAlgn="ctr" latinLnBrk="0" hangingPunct="1"/>
                      <a:r>
                        <a:rPr lang="en-NZ" sz="900" b="0" i="0" u="none" strike="noStrike" kern="1200" dirty="0">
                          <a:solidFill>
                            <a:schemeClr val="tx1">
                              <a:lumMod val="65000"/>
                              <a:lumOff val="35000"/>
                            </a:schemeClr>
                          </a:solidFill>
                          <a:effectLst/>
                          <a:latin typeface="+mj-lt"/>
                          <a:ea typeface="+mn-ea"/>
                          <a:cs typeface="+mn-cs"/>
                        </a:rPr>
                        <a:t>Bay of Plenty Region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914400" rtl="0" eaLnBrk="1" fontAlgn="ctr" latinLnBrk="0" hangingPunct="1"/>
                      <a:r>
                        <a:rPr lang="en-NZ" sz="900" b="0" i="0" u="none" strike="noStrike" kern="1200" dirty="0">
                          <a:solidFill>
                            <a:schemeClr val="tx1">
                              <a:lumMod val="65000"/>
                              <a:lumOff val="35000"/>
                            </a:schemeClr>
                          </a:solidFill>
                          <a:effectLst/>
                          <a:latin typeface="+mj-lt"/>
                          <a:ea typeface="+mn-ea"/>
                          <a:cs typeface="+mn-cs"/>
                        </a:rPr>
                        <a:t>8%</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32415">
                <a:tc>
                  <a:txBody>
                    <a:bodyPr/>
                    <a:lstStyle/>
                    <a:p>
                      <a:pPr marL="0" algn="l" defTabSz="914400" rtl="0" eaLnBrk="1" fontAlgn="ctr" latinLnBrk="0" hangingPunct="1"/>
                      <a:r>
                        <a:rPr lang="en-NZ" sz="900" b="0" i="0" u="none" strike="noStrike" kern="1200">
                          <a:solidFill>
                            <a:schemeClr val="tx1">
                              <a:lumMod val="65000"/>
                              <a:lumOff val="35000"/>
                            </a:schemeClr>
                          </a:solidFill>
                          <a:effectLst/>
                          <a:latin typeface="+mj-lt"/>
                          <a:ea typeface="+mn-ea"/>
                          <a:cs typeface="+mn-cs"/>
                        </a:rPr>
                        <a:t>Gisborne Region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914400" rtl="0" eaLnBrk="1" fontAlgn="ctr" latinLnBrk="0" hangingPunct="1"/>
                      <a:r>
                        <a:rPr lang="en-NZ" sz="900" b="0" i="0" u="none" strike="noStrike" kern="1200" dirty="0">
                          <a:solidFill>
                            <a:schemeClr val="tx1">
                              <a:lumMod val="65000"/>
                              <a:lumOff val="35000"/>
                            </a:schemeClr>
                          </a:solidFill>
                          <a:effectLst/>
                          <a:latin typeface="+mj-lt"/>
                          <a:ea typeface="+mn-ea"/>
                          <a:cs typeface="+mn-cs"/>
                        </a:rPr>
                        <a:t>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32415">
                <a:tc>
                  <a:txBody>
                    <a:bodyPr/>
                    <a:lstStyle/>
                    <a:p>
                      <a:pPr marL="0" algn="l" defTabSz="914400" rtl="0" eaLnBrk="1" fontAlgn="ctr" latinLnBrk="0" hangingPunct="1"/>
                      <a:r>
                        <a:rPr lang="en-NZ" sz="900" b="0" i="0" u="none" strike="noStrike" kern="1200" dirty="0">
                          <a:solidFill>
                            <a:schemeClr val="tx1">
                              <a:lumMod val="65000"/>
                              <a:lumOff val="35000"/>
                            </a:schemeClr>
                          </a:solidFill>
                          <a:effectLst/>
                          <a:latin typeface="+mj-lt"/>
                          <a:ea typeface="+mn-ea"/>
                          <a:cs typeface="+mn-cs"/>
                        </a:rPr>
                        <a:t>Hawke's Bay Region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914400" rtl="0" eaLnBrk="1" fontAlgn="ctr" latinLnBrk="0" hangingPunct="1"/>
                      <a:r>
                        <a:rPr lang="en-NZ" sz="900" b="0" i="0" u="none" strike="noStrike" kern="1200">
                          <a:solidFill>
                            <a:schemeClr val="tx1">
                              <a:lumMod val="65000"/>
                              <a:lumOff val="35000"/>
                            </a:schemeClr>
                          </a:solidFill>
                          <a:effectLst/>
                          <a:latin typeface="+mj-lt"/>
                          <a:ea typeface="+mn-ea"/>
                          <a:cs typeface="+mn-cs"/>
                        </a:rPr>
                        <a:t>4%</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32415">
                <a:tc>
                  <a:txBody>
                    <a:bodyPr/>
                    <a:lstStyle/>
                    <a:p>
                      <a:pPr marL="0" algn="l" defTabSz="914400" rtl="0" eaLnBrk="1" fontAlgn="ctr" latinLnBrk="0" hangingPunct="1"/>
                      <a:r>
                        <a:rPr lang="en-NZ" sz="900" b="0" i="0" u="none" strike="noStrike" kern="1200" dirty="0">
                          <a:solidFill>
                            <a:schemeClr val="tx1">
                              <a:lumMod val="65000"/>
                              <a:lumOff val="35000"/>
                            </a:schemeClr>
                          </a:solidFill>
                          <a:effectLst/>
                          <a:latin typeface="+mj-lt"/>
                          <a:ea typeface="+mn-ea"/>
                          <a:cs typeface="+mn-cs"/>
                        </a:rPr>
                        <a:t>Taranaki Region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914400" rtl="0" eaLnBrk="1" fontAlgn="ctr" latinLnBrk="0" hangingPunct="1"/>
                      <a:r>
                        <a:rPr lang="en-NZ" sz="900" b="0" i="0" u="none" strike="noStrike" kern="1200" dirty="0">
                          <a:solidFill>
                            <a:schemeClr val="tx1">
                              <a:lumMod val="65000"/>
                              <a:lumOff val="35000"/>
                            </a:schemeClr>
                          </a:solidFill>
                          <a:effectLst/>
                          <a:latin typeface="+mj-lt"/>
                          <a:ea typeface="+mn-ea"/>
                          <a:cs typeface="+mn-cs"/>
                        </a:rPr>
                        <a:t>3%</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32415">
                <a:tc>
                  <a:txBody>
                    <a:bodyPr/>
                    <a:lstStyle/>
                    <a:p>
                      <a:pPr marL="0" algn="l" defTabSz="914400" rtl="0" eaLnBrk="1" fontAlgn="ctr" latinLnBrk="0" hangingPunct="1"/>
                      <a:r>
                        <a:rPr lang="en-NZ" sz="900" b="0" i="0" u="none" strike="noStrike" kern="1200" dirty="0" err="1">
                          <a:solidFill>
                            <a:schemeClr val="tx1">
                              <a:lumMod val="65000"/>
                              <a:lumOff val="35000"/>
                            </a:schemeClr>
                          </a:solidFill>
                          <a:effectLst/>
                          <a:latin typeface="+mj-lt"/>
                          <a:ea typeface="+mn-ea"/>
                          <a:cs typeface="+mn-cs"/>
                        </a:rPr>
                        <a:t>Manawatu</a:t>
                      </a:r>
                      <a:r>
                        <a:rPr lang="en-NZ" sz="900" b="0" i="0" u="none" strike="noStrike" kern="1200" dirty="0">
                          <a:solidFill>
                            <a:schemeClr val="tx1">
                              <a:lumMod val="65000"/>
                              <a:lumOff val="35000"/>
                            </a:schemeClr>
                          </a:solidFill>
                          <a:effectLst/>
                          <a:latin typeface="+mj-lt"/>
                          <a:ea typeface="+mn-ea"/>
                          <a:cs typeface="+mn-cs"/>
                        </a:rPr>
                        <a:t>-Wanganui Region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914400" rtl="0" eaLnBrk="1" fontAlgn="ctr" latinLnBrk="0" hangingPunct="1"/>
                      <a:r>
                        <a:rPr lang="en-NZ" sz="900" b="0" i="0" u="none" strike="noStrike" kern="1200" dirty="0">
                          <a:solidFill>
                            <a:schemeClr val="tx1">
                              <a:lumMod val="65000"/>
                              <a:lumOff val="35000"/>
                            </a:schemeClr>
                          </a:solidFill>
                          <a:effectLst/>
                          <a:latin typeface="+mj-lt"/>
                          <a:ea typeface="+mn-ea"/>
                          <a:cs typeface="+mn-cs"/>
                        </a:rPr>
                        <a:t>6%</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32415">
                <a:tc>
                  <a:txBody>
                    <a:bodyPr/>
                    <a:lstStyle/>
                    <a:p>
                      <a:pPr marL="0" algn="l" defTabSz="914400" rtl="0" eaLnBrk="1" fontAlgn="ctr" latinLnBrk="0" hangingPunct="1"/>
                      <a:r>
                        <a:rPr lang="en-NZ" sz="900" b="0" i="0" u="none" strike="noStrike" kern="1200" dirty="0">
                          <a:solidFill>
                            <a:schemeClr val="tx1">
                              <a:lumMod val="65000"/>
                              <a:lumOff val="35000"/>
                            </a:schemeClr>
                          </a:solidFill>
                          <a:effectLst/>
                          <a:latin typeface="+mj-lt"/>
                          <a:ea typeface="+mn-ea"/>
                          <a:cs typeface="+mn-cs"/>
                        </a:rPr>
                        <a:t>Wellington </a:t>
                      </a:r>
                      <a:r>
                        <a:rPr lang="en-NZ" sz="900" b="0" i="0" u="none" strike="noStrike" kern="1200" dirty="0" smtClean="0">
                          <a:solidFill>
                            <a:schemeClr val="tx1">
                              <a:lumMod val="65000"/>
                              <a:lumOff val="35000"/>
                            </a:schemeClr>
                          </a:solidFill>
                          <a:effectLst/>
                          <a:latin typeface="+mj-lt"/>
                          <a:ea typeface="+mn-ea"/>
                          <a:cs typeface="+mn-cs"/>
                        </a:rPr>
                        <a:t>Region</a:t>
                      </a:r>
                      <a:endParaRPr lang="en-NZ" sz="900" b="0" i="0" u="none" strike="noStrike" kern="1200" dirty="0">
                        <a:solidFill>
                          <a:schemeClr val="tx1">
                            <a:lumMod val="65000"/>
                            <a:lumOff val="35000"/>
                          </a:schemeClr>
                        </a:solidFill>
                        <a:effectLst/>
                        <a:latin typeface="+mj-lt"/>
                        <a:ea typeface="+mn-ea"/>
                        <a:cs typeface="+mn-cs"/>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914400" rtl="0" eaLnBrk="1" fontAlgn="ctr" latinLnBrk="0" hangingPunct="1"/>
                      <a:r>
                        <a:rPr lang="en-NZ" sz="900" b="0" i="0" u="none" strike="noStrike" kern="1200" dirty="0">
                          <a:solidFill>
                            <a:schemeClr val="tx1">
                              <a:lumMod val="65000"/>
                              <a:lumOff val="35000"/>
                            </a:schemeClr>
                          </a:solidFill>
                          <a:effectLst/>
                          <a:latin typeface="+mj-lt"/>
                          <a:ea typeface="+mn-ea"/>
                          <a:cs typeface="+mn-cs"/>
                        </a:rPr>
                        <a:t>10%</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32415">
                <a:tc>
                  <a:txBody>
                    <a:bodyPr/>
                    <a:lstStyle/>
                    <a:p>
                      <a:pPr marL="0" algn="l" defTabSz="914400" rtl="0" eaLnBrk="1" fontAlgn="ctr" latinLnBrk="0" hangingPunct="1"/>
                      <a:r>
                        <a:rPr lang="en-NZ" sz="900" b="0" i="0" u="none" strike="noStrike" kern="1200">
                          <a:solidFill>
                            <a:schemeClr val="tx1">
                              <a:lumMod val="65000"/>
                              <a:lumOff val="35000"/>
                            </a:schemeClr>
                          </a:solidFill>
                          <a:effectLst/>
                          <a:latin typeface="+mj-lt"/>
                          <a:ea typeface="+mn-ea"/>
                          <a:cs typeface="+mn-cs"/>
                        </a:rPr>
                        <a:t>Tasman Region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914400" rtl="0" eaLnBrk="1" fontAlgn="ctr" latinLnBrk="0" hangingPunct="1"/>
                      <a:r>
                        <a:rPr lang="en-NZ" sz="900" b="0" i="0" u="none" strike="noStrike" kern="1200" dirty="0">
                          <a:solidFill>
                            <a:schemeClr val="tx1">
                              <a:lumMod val="65000"/>
                              <a:lumOff val="35000"/>
                            </a:schemeClr>
                          </a:solidFill>
                          <a:effectLst/>
                          <a:latin typeface="+mj-lt"/>
                          <a:ea typeface="+mn-ea"/>
                          <a:cs typeface="+mn-cs"/>
                        </a:rPr>
                        <a:t>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32415">
                <a:tc>
                  <a:txBody>
                    <a:bodyPr/>
                    <a:lstStyle/>
                    <a:p>
                      <a:pPr marL="0" algn="l" defTabSz="914400" rtl="0" eaLnBrk="1" fontAlgn="ctr" latinLnBrk="0" hangingPunct="1"/>
                      <a:r>
                        <a:rPr lang="en-NZ" sz="900" b="0" i="0" u="none" strike="noStrike" kern="1200">
                          <a:solidFill>
                            <a:schemeClr val="tx1">
                              <a:lumMod val="65000"/>
                              <a:lumOff val="35000"/>
                            </a:schemeClr>
                          </a:solidFill>
                          <a:effectLst/>
                          <a:latin typeface="+mj-lt"/>
                          <a:ea typeface="+mn-ea"/>
                          <a:cs typeface="+mn-cs"/>
                        </a:rPr>
                        <a:t>Nelson Region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914400" rtl="0" eaLnBrk="1" fontAlgn="ctr" latinLnBrk="0" hangingPunct="1"/>
                      <a:r>
                        <a:rPr lang="en-NZ" sz="900" b="0" i="0" u="none" strike="noStrike" kern="1200" dirty="0">
                          <a:solidFill>
                            <a:schemeClr val="tx1">
                              <a:lumMod val="65000"/>
                              <a:lumOff val="35000"/>
                            </a:schemeClr>
                          </a:solidFill>
                          <a:effectLst/>
                          <a:latin typeface="+mj-lt"/>
                          <a:ea typeface="+mn-ea"/>
                          <a:cs typeface="+mn-cs"/>
                        </a:rPr>
                        <a:t>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32415">
                <a:tc>
                  <a:txBody>
                    <a:bodyPr/>
                    <a:lstStyle/>
                    <a:p>
                      <a:pPr marL="0" algn="l" defTabSz="914400" rtl="0" eaLnBrk="1" fontAlgn="ctr" latinLnBrk="0" hangingPunct="1"/>
                      <a:r>
                        <a:rPr lang="en-NZ" sz="900" b="0" i="0" u="none" strike="noStrike" kern="1200">
                          <a:solidFill>
                            <a:schemeClr val="tx1">
                              <a:lumMod val="65000"/>
                              <a:lumOff val="35000"/>
                            </a:schemeClr>
                          </a:solidFill>
                          <a:effectLst/>
                          <a:latin typeface="+mj-lt"/>
                          <a:ea typeface="+mn-ea"/>
                          <a:cs typeface="+mn-cs"/>
                        </a:rPr>
                        <a:t>Marlborough Region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914400" rtl="0" eaLnBrk="1" fontAlgn="ctr" latinLnBrk="0" hangingPunct="1"/>
                      <a:r>
                        <a:rPr lang="en-NZ" sz="900" b="0" i="0" u="none" strike="noStrike" kern="1200" dirty="0">
                          <a:solidFill>
                            <a:schemeClr val="tx1">
                              <a:lumMod val="65000"/>
                              <a:lumOff val="35000"/>
                            </a:schemeClr>
                          </a:solidFill>
                          <a:effectLst/>
                          <a:latin typeface="+mj-lt"/>
                          <a:ea typeface="+mn-ea"/>
                          <a:cs typeface="+mn-cs"/>
                        </a:rPr>
                        <a:t>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32415">
                <a:tc>
                  <a:txBody>
                    <a:bodyPr/>
                    <a:lstStyle/>
                    <a:p>
                      <a:pPr marL="0" algn="l" defTabSz="914400" rtl="0" eaLnBrk="1" fontAlgn="ctr" latinLnBrk="0" hangingPunct="1"/>
                      <a:r>
                        <a:rPr lang="en-NZ" sz="900" b="0" i="0" u="none" strike="noStrike" kern="1200">
                          <a:solidFill>
                            <a:schemeClr val="tx1">
                              <a:lumMod val="65000"/>
                              <a:lumOff val="35000"/>
                            </a:schemeClr>
                          </a:solidFill>
                          <a:effectLst/>
                          <a:latin typeface="+mj-lt"/>
                          <a:ea typeface="+mn-ea"/>
                          <a:cs typeface="+mn-cs"/>
                        </a:rPr>
                        <a:t>West Coast Region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914400" rtl="0" eaLnBrk="1" fontAlgn="ctr" latinLnBrk="0" hangingPunct="1"/>
                      <a:r>
                        <a:rPr lang="en-NZ" sz="900" b="0" i="0" u="none" strike="noStrike" kern="1200" dirty="0">
                          <a:solidFill>
                            <a:schemeClr val="tx1">
                              <a:lumMod val="65000"/>
                              <a:lumOff val="35000"/>
                            </a:schemeClr>
                          </a:solidFill>
                          <a:effectLst/>
                          <a:latin typeface="+mj-lt"/>
                          <a:ea typeface="+mn-ea"/>
                          <a:cs typeface="+mn-cs"/>
                        </a:rPr>
                        <a:t>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32415">
                <a:tc>
                  <a:txBody>
                    <a:bodyPr/>
                    <a:lstStyle/>
                    <a:p>
                      <a:pPr marL="0" algn="l" defTabSz="914400" rtl="0" eaLnBrk="1" fontAlgn="ctr" latinLnBrk="0" hangingPunct="1"/>
                      <a:r>
                        <a:rPr lang="en-NZ" sz="900" b="0" i="0" u="none" strike="noStrike" kern="1200">
                          <a:solidFill>
                            <a:schemeClr val="tx1">
                              <a:lumMod val="65000"/>
                              <a:lumOff val="35000"/>
                            </a:schemeClr>
                          </a:solidFill>
                          <a:effectLst/>
                          <a:latin typeface="+mj-lt"/>
                          <a:ea typeface="+mn-ea"/>
                          <a:cs typeface="+mn-cs"/>
                        </a:rPr>
                        <a:t>Canterbury Region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914400" rtl="0" eaLnBrk="1" fontAlgn="ctr" latinLnBrk="0" hangingPunct="1"/>
                      <a:r>
                        <a:rPr lang="en-NZ" sz="900" b="0" i="0" u="none" strike="noStrike" kern="1200" dirty="0">
                          <a:solidFill>
                            <a:schemeClr val="tx1">
                              <a:lumMod val="65000"/>
                              <a:lumOff val="35000"/>
                            </a:schemeClr>
                          </a:solidFill>
                          <a:effectLst/>
                          <a:latin typeface="+mj-lt"/>
                          <a:ea typeface="+mn-ea"/>
                          <a:cs typeface="+mn-cs"/>
                        </a:rPr>
                        <a:t>14%</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32415">
                <a:tc>
                  <a:txBody>
                    <a:bodyPr/>
                    <a:lstStyle/>
                    <a:p>
                      <a:pPr marL="0" algn="l" defTabSz="914400" rtl="0" eaLnBrk="1" fontAlgn="ctr" latinLnBrk="0" hangingPunct="1"/>
                      <a:r>
                        <a:rPr lang="en-NZ" sz="900" b="0" i="0" u="none" strike="noStrike" kern="1200">
                          <a:solidFill>
                            <a:schemeClr val="tx1">
                              <a:lumMod val="65000"/>
                              <a:lumOff val="35000"/>
                            </a:schemeClr>
                          </a:solidFill>
                          <a:effectLst/>
                          <a:latin typeface="+mj-lt"/>
                          <a:ea typeface="+mn-ea"/>
                          <a:cs typeface="+mn-cs"/>
                        </a:rPr>
                        <a:t>Otago Region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914400" rtl="0" eaLnBrk="1" fontAlgn="ctr" latinLnBrk="0" hangingPunct="1"/>
                      <a:r>
                        <a:rPr lang="en-NZ" sz="900" b="0" i="0" u="none" strike="noStrike" kern="1200" dirty="0">
                          <a:solidFill>
                            <a:schemeClr val="tx1">
                              <a:lumMod val="65000"/>
                              <a:lumOff val="35000"/>
                            </a:schemeClr>
                          </a:solidFill>
                          <a:effectLst/>
                          <a:latin typeface="+mj-lt"/>
                          <a:ea typeface="+mn-ea"/>
                          <a:cs typeface="+mn-cs"/>
                        </a:rPr>
                        <a:t>7%</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32415">
                <a:tc>
                  <a:txBody>
                    <a:bodyPr/>
                    <a:lstStyle/>
                    <a:p>
                      <a:pPr marL="0" algn="l" defTabSz="914400" rtl="0" eaLnBrk="1" fontAlgn="ctr" latinLnBrk="0" hangingPunct="1"/>
                      <a:r>
                        <a:rPr lang="en-NZ" sz="900" b="0" i="0" u="none" strike="noStrike" kern="1200">
                          <a:solidFill>
                            <a:schemeClr val="tx1">
                              <a:lumMod val="65000"/>
                              <a:lumOff val="35000"/>
                            </a:schemeClr>
                          </a:solidFill>
                          <a:effectLst/>
                          <a:latin typeface="+mj-lt"/>
                          <a:ea typeface="+mn-ea"/>
                          <a:cs typeface="+mn-cs"/>
                        </a:rPr>
                        <a:t>Southland Region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914400" rtl="0" eaLnBrk="1" fontAlgn="ctr" latinLnBrk="0" hangingPunct="1"/>
                      <a:r>
                        <a:rPr lang="en-NZ" sz="900" b="0" i="0" u="none" strike="noStrike" kern="1200" dirty="0">
                          <a:solidFill>
                            <a:schemeClr val="tx1">
                              <a:lumMod val="65000"/>
                              <a:lumOff val="35000"/>
                            </a:schemeClr>
                          </a:solidFill>
                          <a:effectLst/>
                          <a:latin typeface="+mj-lt"/>
                          <a:ea typeface="+mn-ea"/>
                          <a:cs typeface="+mn-cs"/>
                        </a:rPr>
                        <a:t>2%</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pSp>
        <p:nvGrpSpPr>
          <p:cNvPr id="104" name="Group 103"/>
          <p:cNvGrpSpPr/>
          <p:nvPr/>
        </p:nvGrpSpPr>
        <p:grpSpPr>
          <a:xfrm>
            <a:off x="237896" y="4004109"/>
            <a:ext cx="2517418" cy="2054109"/>
            <a:chOff x="372285" y="3859643"/>
            <a:chExt cx="2517418" cy="2054109"/>
          </a:xfrm>
        </p:grpSpPr>
        <p:grpSp>
          <p:nvGrpSpPr>
            <p:cNvPr id="105" name="Group 104"/>
            <p:cNvGrpSpPr/>
            <p:nvPr/>
          </p:nvGrpSpPr>
          <p:grpSpPr>
            <a:xfrm>
              <a:off x="372285" y="3859643"/>
              <a:ext cx="2517418" cy="2054109"/>
              <a:chOff x="771594" y="1066658"/>
              <a:chExt cx="2517418" cy="2054109"/>
            </a:xfrm>
          </p:grpSpPr>
          <p:graphicFrame>
            <p:nvGraphicFramePr>
              <p:cNvPr id="112" name="Chart 111"/>
              <p:cNvGraphicFramePr/>
              <p:nvPr>
                <p:extLst>
                  <p:ext uri="{D42A27DB-BD31-4B8C-83A1-F6EECF244321}">
                    <p14:modId xmlns:p14="http://schemas.microsoft.com/office/powerpoint/2010/main" val="2477632207"/>
                  </p:ext>
                </p:extLst>
              </p:nvPr>
            </p:nvGraphicFramePr>
            <p:xfrm>
              <a:off x="771594" y="1201503"/>
              <a:ext cx="2517418" cy="1708229"/>
            </p:xfrm>
            <a:graphic>
              <a:graphicData uri="http://schemas.openxmlformats.org/drawingml/2006/chart">
                <c:chart xmlns:c="http://schemas.openxmlformats.org/drawingml/2006/chart" xmlns:r="http://schemas.openxmlformats.org/officeDocument/2006/relationships" r:id="rId4"/>
              </a:graphicData>
            </a:graphic>
          </p:graphicFrame>
          <p:grpSp>
            <p:nvGrpSpPr>
              <p:cNvPr id="113" name="Group 112"/>
              <p:cNvGrpSpPr/>
              <p:nvPr/>
            </p:nvGrpSpPr>
            <p:grpSpPr>
              <a:xfrm>
                <a:off x="2510029" y="1066658"/>
                <a:ext cx="625492" cy="579367"/>
                <a:chOff x="1979183" y="1624730"/>
                <a:chExt cx="625492" cy="579367"/>
              </a:xfrm>
            </p:grpSpPr>
            <p:sp>
              <p:nvSpPr>
                <p:cNvPr id="117" name="TextBox 116"/>
                <p:cNvSpPr txBox="1"/>
                <p:nvPr/>
              </p:nvSpPr>
              <p:spPr>
                <a:xfrm>
                  <a:off x="1979183" y="1803987"/>
                  <a:ext cx="625492" cy="400110"/>
                </a:xfrm>
                <a:prstGeom prst="rect">
                  <a:avLst/>
                </a:prstGeom>
                <a:noFill/>
              </p:spPr>
              <p:txBody>
                <a:bodyPr wrap="none" rtlCol="0">
                  <a:spAutoFit/>
                </a:bodyPr>
                <a:lstStyle/>
                <a:p>
                  <a:r>
                    <a:rPr lang="en-NZ" sz="2000" dirty="0">
                      <a:solidFill>
                        <a:prstClr val="black">
                          <a:lumMod val="75000"/>
                          <a:lumOff val="25000"/>
                        </a:prstClr>
                      </a:solidFill>
                      <a:latin typeface="Calibri Light" panose="020F0302020204030204"/>
                    </a:rPr>
                    <a:t>47%</a:t>
                  </a:r>
                </a:p>
              </p:txBody>
            </p:sp>
            <p:sp>
              <p:nvSpPr>
                <p:cNvPr id="118" name="TextBox 117"/>
                <p:cNvSpPr txBox="1"/>
                <p:nvPr/>
              </p:nvSpPr>
              <p:spPr>
                <a:xfrm>
                  <a:off x="1979183" y="1624730"/>
                  <a:ext cx="562975" cy="276999"/>
                </a:xfrm>
                <a:prstGeom prst="rect">
                  <a:avLst/>
                </a:prstGeom>
                <a:noFill/>
              </p:spPr>
              <p:txBody>
                <a:bodyPr wrap="none" rtlCol="0">
                  <a:spAutoFit/>
                </a:bodyPr>
                <a:lstStyle/>
                <a:p>
                  <a:r>
                    <a:rPr lang="en-NZ" sz="1200" dirty="0">
                      <a:solidFill>
                        <a:prstClr val="black">
                          <a:lumMod val="75000"/>
                          <a:lumOff val="25000"/>
                        </a:prstClr>
                      </a:solidFill>
                    </a:rPr>
                    <a:t>Males</a:t>
                  </a:r>
                </a:p>
              </p:txBody>
            </p:sp>
          </p:grpSp>
          <p:grpSp>
            <p:nvGrpSpPr>
              <p:cNvPr id="114" name="Group 113"/>
              <p:cNvGrpSpPr/>
              <p:nvPr/>
            </p:nvGrpSpPr>
            <p:grpSpPr>
              <a:xfrm>
                <a:off x="775283" y="2541400"/>
                <a:ext cx="700193" cy="579367"/>
                <a:chOff x="2198794" y="1624730"/>
                <a:chExt cx="700193" cy="579367"/>
              </a:xfrm>
            </p:grpSpPr>
            <p:sp>
              <p:nvSpPr>
                <p:cNvPr id="115" name="TextBox 114"/>
                <p:cNvSpPr txBox="1"/>
                <p:nvPr/>
              </p:nvSpPr>
              <p:spPr>
                <a:xfrm>
                  <a:off x="2273495" y="1803987"/>
                  <a:ext cx="625492" cy="400110"/>
                </a:xfrm>
                <a:prstGeom prst="rect">
                  <a:avLst/>
                </a:prstGeom>
                <a:noFill/>
              </p:spPr>
              <p:txBody>
                <a:bodyPr wrap="none" rtlCol="0">
                  <a:spAutoFit/>
                </a:bodyPr>
                <a:lstStyle/>
                <a:p>
                  <a:pPr algn="r"/>
                  <a:r>
                    <a:rPr lang="en-NZ" sz="2000" dirty="0">
                      <a:solidFill>
                        <a:prstClr val="black">
                          <a:lumMod val="75000"/>
                          <a:lumOff val="25000"/>
                        </a:prstClr>
                      </a:solidFill>
                      <a:latin typeface="Calibri Light" panose="020F0302020204030204"/>
                    </a:rPr>
                    <a:t>53%</a:t>
                  </a:r>
                </a:p>
              </p:txBody>
            </p:sp>
            <p:sp>
              <p:nvSpPr>
                <p:cNvPr id="116" name="TextBox 115"/>
                <p:cNvSpPr txBox="1"/>
                <p:nvPr/>
              </p:nvSpPr>
              <p:spPr>
                <a:xfrm>
                  <a:off x="2198794" y="1624730"/>
                  <a:ext cx="700193" cy="276999"/>
                </a:xfrm>
                <a:prstGeom prst="rect">
                  <a:avLst/>
                </a:prstGeom>
                <a:noFill/>
              </p:spPr>
              <p:txBody>
                <a:bodyPr wrap="none" rtlCol="0">
                  <a:spAutoFit/>
                </a:bodyPr>
                <a:lstStyle/>
                <a:p>
                  <a:pPr algn="r"/>
                  <a:r>
                    <a:rPr lang="en-NZ" sz="1200" dirty="0">
                      <a:solidFill>
                        <a:prstClr val="black">
                          <a:lumMod val="75000"/>
                          <a:lumOff val="25000"/>
                        </a:prstClr>
                      </a:solidFill>
                    </a:rPr>
                    <a:t>Females</a:t>
                  </a:r>
                </a:p>
              </p:txBody>
            </p:sp>
          </p:grpSp>
        </p:grpSp>
        <p:grpSp>
          <p:nvGrpSpPr>
            <p:cNvPr id="106" name="Group 105"/>
            <p:cNvGrpSpPr>
              <a:grpSpLocks noChangeAspect="1"/>
            </p:cNvGrpSpPr>
            <p:nvPr/>
          </p:nvGrpSpPr>
          <p:grpSpPr>
            <a:xfrm>
              <a:off x="2479244" y="4538330"/>
              <a:ext cx="232551" cy="592789"/>
              <a:chOff x="1072807" y="1408226"/>
              <a:chExt cx="364954" cy="930305"/>
            </a:xfrm>
            <a:solidFill>
              <a:schemeClr val="accent4"/>
            </a:solidFill>
          </p:grpSpPr>
          <p:sp>
            <p:nvSpPr>
              <p:cNvPr id="110"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1"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107" name="Group 106"/>
            <p:cNvGrpSpPr/>
            <p:nvPr/>
          </p:nvGrpSpPr>
          <p:grpSpPr>
            <a:xfrm>
              <a:off x="577995" y="4582989"/>
              <a:ext cx="230628" cy="503470"/>
              <a:chOff x="4402138" y="615950"/>
              <a:chExt cx="2076450" cy="3903663"/>
            </a:xfrm>
            <a:solidFill>
              <a:schemeClr val="accent2"/>
            </a:solidFill>
          </p:grpSpPr>
          <p:sp>
            <p:nvSpPr>
              <p:cNvPr id="108" name="Oval 9"/>
              <p:cNvSpPr>
                <a:spLocks noChangeArrowheads="1"/>
              </p:cNvSpPr>
              <p:nvPr/>
            </p:nvSpPr>
            <p:spPr bwMode="auto">
              <a:xfrm>
                <a:off x="5102226" y="615950"/>
                <a:ext cx="668338" cy="6683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9" name="Freeform 10"/>
              <p:cNvSpPr>
                <a:spLocks/>
              </p:cNvSpPr>
              <p:nvPr/>
            </p:nvSpPr>
            <p:spPr bwMode="auto">
              <a:xfrm>
                <a:off x="4402138" y="1350963"/>
                <a:ext cx="2076450" cy="3168650"/>
              </a:xfrm>
              <a:custGeom>
                <a:avLst/>
                <a:gdLst>
                  <a:gd name="T0" fmla="*/ 407 w 554"/>
                  <a:gd name="T1" fmla="*/ 130 h 845"/>
                  <a:gd name="T2" fmla="*/ 466 w 554"/>
                  <a:gd name="T3" fmla="*/ 331 h 845"/>
                  <a:gd name="T4" fmla="*/ 554 w 554"/>
                  <a:gd name="T5" fmla="*/ 364 h 845"/>
                  <a:gd name="T6" fmla="*/ 463 w 554"/>
                  <a:gd name="T7" fmla="*/ 50 h 845"/>
                  <a:gd name="T8" fmla="*/ 382 w 554"/>
                  <a:gd name="T9" fmla="*/ 1 h 845"/>
                  <a:gd name="T10" fmla="*/ 379 w 554"/>
                  <a:gd name="T11" fmla="*/ 1 h 845"/>
                  <a:gd name="T12" fmla="*/ 277 w 554"/>
                  <a:gd name="T13" fmla="*/ 1 h 845"/>
                  <a:gd name="T14" fmla="*/ 175 w 554"/>
                  <a:gd name="T15" fmla="*/ 1 h 845"/>
                  <a:gd name="T16" fmla="*/ 172 w 554"/>
                  <a:gd name="T17" fmla="*/ 1 h 845"/>
                  <a:gd name="T18" fmla="*/ 92 w 554"/>
                  <a:gd name="T19" fmla="*/ 50 h 845"/>
                  <a:gd name="T20" fmla="*/ 0 w 554"/>
                  <a:gd name="T21" fmla="*/ 364 h 845"/>
                  <a:gd name="T22" fmla="*/ 89 w 554"/>
                  <a:gd name="T23" fmla="*/ 331 h 845"/>
                  <a:gd name="T24" fmla="*/ 147 w 554"/>
                  <a:gd name="T25" fmla="*/ 130 h 845"/>
                  <a:gd name="T26" fmla="*/ 172 w 554"/>
                  <a:gd name="T27" fmla="*/ 120 h 845"/>
                  <a:gd name="T28" fmla="*/ 172 w 554"/>
                  <a:gd name="T29" fmla="*/ 121 h 845"/>
                  <a:gd name="T30" fmla="*/ 57 w 554"/>
                  <a:gd name="T31" fmla="*/ 520 h 845"/>
                  <a:gd name="T32" fmla="*/ 172 w 554"/>
                  <a:gd name="T33" fmla="*/ 520 h 845"/>
                  <a:gd name="T34" fmla="*/ 172 w 554"/>
                  <a:gd name="T35" fmla="*/ 547 h 845"/>
                  <a:gd name="T36" fmla="*/ 172 w 554"/>
                  <a:gd name="T37" fmla="*/ 845 h 845"/>
                  <a:gd name="T38" fmla="*/ 271 w 554"/>
                  <a:gd name="T39" fmla="*/ 771 h 845"/>
                  <a:gd name="T40" fmla="*/ 271 w 554"/>
                  <a:gd name="T41" fmla="*/ 524 h 845"/>
                  <a:gd name="T42" fmla="*/ 277 w 554"/>
                  <a:gd name="T43" fmla="*/ 519 h 845"/>
                  <a:gd name="T44" fmla="*/ 283 w 554"/>
                  <a:gd name="T45" fmla="*/ 524 h 845"/>
                  <a:gd name="T46" fmla="*/ 283 w 554"/>
                  <a:gd name="T47" fmla="*/ 771 h 845"/>
                  <a:gd name="T48" fmla="*/ 383 w 554"/>
                  <a:gd name="T49" fmla="*/ 845 h 845"/>
                  <a:gd name="T50" fmla="*/ 383 w 554"/>
                  <a:gd name="T51" fmla="*/ 547 h 845"/>
                  <a:gd name="T52" fmla="*/ 383 w 554"/>
                  <a:gd name="T53" fmla="*/ 520 h 845"/>
                  <a:gd name="T54" fmla="*/ 497 w 554"/>
                  <a:gd name="T55" fmla="*/ 520 h 845"/>
                  <a:gd name="T56" fmla="*/ 383 w 554"/>
                  <a:gd name="T57" fmla="*/ 121 h 845"/>
                  <a:gd name="T58" fmla="*/ 383 w 554"/>
                  <a:gd name="T59" fmla="*/ 120 h 845"/>
                  <a:gd name="T60" fmla="*/ 407 w 554"/>
                  <a:gd name="T61" fmla="*/ 13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4" h="845">
                    <a:moveTo>
                      <a:pt x="407" y="130"/>
                    </a:moveTo>
                    <a:cubicBezTo>
                      <a:pt x="407" y="130"/>
                      <a:pt x="450" y="275"/>
                      <a:pt x="466" y="331"/>
                    </a:cubicBezTo>
                    <a:cubicBezTo>
                      <a:pt x="481" y="384"/>
                      <a:pt x="554" y="364"/>
                      <a:pt x="554" y="364"/>
                    </a:cubicBezTo>
                    <a:cubicBezTo>
                      <a:pt x="463" y="50"/>
                      <a:pt x="463" y="50"/>
                      <a:pt x="463" y="50"/>
                    </a:cubicBezTo>
                    <a:cubicBezTo>
                      <a:pt x="450" y="8"/>
                      <a:pt x="412" y="0"/>
                      <a:pt x="382" y="1"/>
                    </a:cubicBezTo>
                    <a:cubicBezTo>
                      <a:pt x="380" y="1"/>
                      <a:pt x="379" y="1"/>
                      <a:pt x="379" y="1"/>
                    </a:cubicBezTo>
                    <a:cubicBezTo>
                      <a:pt x="277" y="1"/>
                      <a:pt x="277" y="1"/>
                      <a:pt x="277" y="1"/>
                    </a:cubicBezTo>
                    <a:cubicBezTo>
                      <a:pt x="175" y="1"/>
                      <a:pt x="175" y="1"/>
                      <a:pt x="175" y="1"/>
                    </a:cubicBezTo>
                    <a:cubicBezTo>
                      <a:pt x="175" y="1"/>
                      <a:pt x="174" y="1"/>
                      <a:pt x="172" y="1"/>
                    </a:cubicBezTo>
                    <a:cubicBezTo>
                      <a:pt x="143" y="0"/>
                      <a:pt x="104" y="8"/>
                      <a:pt x="92" y="50"/>
                    </a:cubicBezTo>
                    <a:cubicBezTo>
                      <a:pt x="0" y="364"/>
                      <a:pt x="0" y="364"/>
                      <a:pt x="0" y="364"/>
                    </a:cubicBezTo>
                    <a:cubicBezTo>
                      <a:pt x="0" y="364"/>
                      <a:pt x="73" y="384"/>
                      <a:pt x="89" y="331"/>
                    </a:cubicBezTo>
                    <a:cubicBezTo>
                      <a:pt x="105" y="275"/>
                      <a:pt x="147" y="130"/>
                      <a:pt x="147" y="130"/>
                    </a:cubicBezTo>
                    <a:cubicBezTo>
                      <a:pt x="151" y="115"/>
                      <a:pt x="170" y="120"/>
                      <a:pt x="172" y="120"/>
                    </a:cubicBezTo>
                    <a:cubicBezTo>
                      <a:pt x="172" y="121"/>
                      <a:pt x="172" y="121"/>
                      <a:pt x="172" y="121"/>
                    </a:cubicBezTo>
                    <a:cubicBezTo>
                      <a:pt x="57" y="520"/>
                      <a:pt x="57" y="520"/>
                      <a:pt x="57" y="520"/>
                    </a:cubicBezTo>
                    <a:cubicBezTo>
                      <a:pt x="172" y="520"/>
                      <a:pt x="172" y="520"/>
                      <a:pt x="172" y="520"/>
                    </a:cubicBezTo>
                    <a:cubicBezTo>
                      <a:pt x="172" y="547"/>
                      <a:pt x="172" y="547"/>
                      <a:pt x="172" y="547"/>
                    </a:cubicBezTo>
                    <a:cubicBezTo>
                      <a:pt x="172" y="845"/>
                      <a:pt x="172" y="845"/>
                      <a:pt x="172" y="845"/>
                    </a:cubicBezTo>
                    <a:cubicBezTo>
                      <a:pt x="172" y="845"/>
                      <a:pt x="271" y="845"/>
                      <a:pt x="271" y="771"/>
                    </a:cubicBezTo>
                    <a:cubicBezTo>
                      <a:pt x="271" y="524"/>
                      <a:pt x="271" y="524"/>
                      <a:pt x="271" y="524"/>
                    </a:cubicBezTo>
                    <a:cubicBezTo>
                      <a:pt x="271" y="520"/>
                      <a:pt x="275" y="520"/>
                      <a:pt x="277" y="519"/>
                    </a:cubicBezTo>
                    <a:cubicBezTo>
                      <a:pt x="279" y="520"/>
                      <a:pt x="283" y="520"/>
                      <a:pt x="283" y="524"/>
                    </a:cubicBezTo>
                    <a:cubicBezTo>
                      <a:pt x="283" y="771"/>
                      <a:pt x="283" y="771"/>
                      <a:pt x="283" y="771"/>
                    </a:cubicBezTo>
                    <a:cubicBezTo>
                      <a:pt x="283" y="845"/>
                      <a:pt x="383" y="845"/>
                      <a:pt x="383" y="845"/>
                    </a:cubicBezTo>
                    <a:cubicBezTo>
                      <a:pt x="383" y="547"/>
                      <a:pt x="383" y="547"/>
                      <a:pt x="383" y="547"/>
                    </a:cubicBezTo>
                    <a:cubicBezTo>
                      <a:pt x="383" y="520"/>
                      <a:pt x="383" y="520"/>
                      <a:pt x="383" y="520"/>
                    </a:cubicBezTo>
                    <a:cubicBezTo>
                      <a:pt x="497" y="520"/>
                      <a:pt x="497" y="520"/>
                      <a:pt x="497" y="520"/>
                    </a:cubicBezTo>
                    <a:cubicBezTo>
                      <a:pt x="383" y="121"/>
                      <a:pt x="383" y="121"/>
                      <a:pt x="383" y="121"/>
                    </a:cubicBezTo>
                    <a:cubicBezTo>
                      <a:pt x="383" y="120"/>
                      <a:pt x="383" y="120"/>
                      <a:pt x="383" y="120"/>
                    </a:cubicBezTo>
                    <a:cubicBezTo>
                      <a:pt x="385" y="120"/>
                      <a:pt x="403" y="115"/>
                      <a:pt x="407"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graphicFrame>
        <p:nvGraphicFramePr>
          <p:cNvPr id="3" name="Table 2"/>
          <p:cNvGraphicFramePr>
            <a:graphicFrameLocks noGrp="1"/>
          </p:cNvGraphicFramePr>
          <p:nvPr>
            <p:extLst>
              <p:ext uri="{D42A27DB-BD31-4B8C-83A1-F6EECF244321}">
                <p14:modId xmlns:p14="http://schemas.microsoft.com/office/powerpoint/2010/main" val="3253552368"/>
              </p:ext>
            </p:extLst>
          </p:nvPr>
        </p:nvGraphicFramePr>
        <p:xfrm>
          <a:off x="3381917" y="1713233"/>
          <a:ext cx="5381757" cy="1272728"/>
        </p:xfrm>
        <a:graphic>
          <a:graphicData uri="http://schemas.openxmlformats.org/drawingml/2006/table">
            <a:tbl>
              <a:tblPr firstRow="1" bandRow="1">
                <a:tableStyleId>{2D5ABB26-0587-4C30-8999-92F81FD0307C}</a:tableStyleId>
              </a:tblPr>
              <a:tblGrid>
                <a:gridCol w="1845538"/>
                <a:gridCol w="438851"/>
                <a:gridCol w="438851"/>
                <a:gridCol w="438851"/>
                <a:gridCol w="487971"/>
                <a:gridCol w="389731"/>
                <a:gridCol w="438851"/>
                <a:gridCol w="438851"/>
                <a:gridCol w="464262"/>
              </a:tblGrid>
              <a:tr h="0">
                <a:tc>
                  <a:txBody>
                    <a:bodyPr/>
                    <a:lstStyle/>
                    <a:p>
                      <a:pPr algn="ctr"/>
                      <a:endParaRPr lang="en-NZ" sz="800" dirty="0">
                        <a:solidFill>
                          <a:schemeClr val="accent3">
                            <a:lumMod val="60000"/>
                            <a:lumOff val="40000"/>
                          </a:schemeClr>
                        </a:solidFill>
                        <a:latin typeface="+mj-lt"/>
                      </a:endParaRPr>
                    </a:p>
                  </a:txBody>
                  <a:tcPr anchor="ctr">
                    <a:noFill/>
                  </a:tcPr>
                </a:tc>
                <a:tc gridSpan="4">
                  <a:txBody>
                    <a:bodyPr/>
                    <a:lstStyle/>
                    <a:p>
                      <a:pPr algn="ctr"/>
                      <a:r>
                        <a:rPr lang="en-NZ" sz="800" b="1" dirty="0" smtClean="0">
                          <a:solidFill>
                            <a:schemeClr val="bg1"/>
                          </a:solidFill>
                          <a:latin typeface="+mn-lt"/>
                        </a:rPr>
                        <a:t>Aged 50 to 64 years</a:t>
                      </a:r>
                      <a:endParaRPr lang="en-NZ" sz="800" b="1" dirty="0">
                        <a:solidFill>
                          <a:schemeClr val="bg1"/>
                        </a:solidFill>
                        <a:latin typeface="+mn-lt"/>
                      </a:endParaRPr>
                    </a:p>
                  </a:txBody>
                  <a:tcPr anchor="ctr">
                    <a:lnR w="28575" cap="flat" cmpd="sng" algn="ctr">
                      <a:noFill/>
                      <a:prstDash val="solid"/>
                      <a:round/>
                      <a:headEnd type="none" w="med" len="med"/>
                      <a:tailEnd type="none" w="med" len="med"/>
                    </a:lnR>
                    <a:solidFill>
                      <a:schemeClr val="accent2"/>
                    </a:solidFill>
                  </a:tcPr>
                </a:tc>
                <a:tc hMerge="1">
                  <a:txBody>
                    <a:bodyPr/>
                    <a:lstStyle/>
                    <a:p>
                      <a:endParaRPr lang="en-NZ" sz="1000" dirty="0">
                        <a:solidFill>
                          <a:schemeClr val="bg1"/>
                        </a:solidFill>
                        <a:latin typeface="+mj-lt"/>
                      </a:endParaRPr>
                    </a:p>
                  </a:txBody>
                  <a:tcPr/>
                </a:tc>
                <a:tc hMerge="1">
                  <a:txBody>
                    <a:bodyPr/>
                    <a:lstStyle/>
                    <a:p>
                      <a:endParaRPr lang="en-NZ" sz="1000" dirty="0">
                        <a:solidFill>
                          <a:schemeClr val="bg1"/>
                        </a:solidFill>
                        <a:latin typeface="+mj-lt"/>
                      </a:endParaRPr>
                    </a:p>
                  </a:txBody>
                  <a:tcPr/>
                </a:tc>
                <a:tc hMerge="1">
                  <a:txBody>
                    <a:bodyPr/>
                    <a:lstStyle/>
                    <a:p>
                      <a:endParaRPr lang="en-NZ" sz="1000" dirty="0">
                        <a:solidFill>
                          <a:schemeClr val="bg1"/>
                        </a:solidFill>
                        <a:latin typeface="+mj-lt"/>
                      </a:endParaRPr>
                    </a:p>
                  </a:txBody>
                  <a:tcPr/>
                </a:tc>
                <a:tc gridSpan="4">
                  <a:txBody>
                    <a:bodyPr/>
                    <a:lstStyle/>
                    <a:p>
                      <a:pPr algn="ctr"/>
                      <a:r>
                        <a:rPr lang="en-NZ" sz="800" b="1" dirty="0" smtClean="0">
                          <a:solidFill>
                            <a:schemeClr val="bg1"/>
                          </a:solidFill>
                          <a:latin typeface="+mn-lt"/>
                        </a:rPr>
                        <a:t>Aged 65 years or over</a:t>
                      </a:r>
                      <a:endParaRPr lang="en-NZ" sz="800" b="1" dirty="0">
                        <a:solidFill>
                          <a:schemeClr val="bg1"/>
                        </a:solidFill>
                        <a:latin typeface="+mn-lt"/>
                      </a:endParaRPr>
                    </a:p>
                  </a:txBody>
                  <a:tcPr anchor="ctr">
                    <a:lnL w="28575" cap="flat" cmpd="sng" algn="ctr">
                      <a:noFill/>
                      <a:prstDash val="solid"/>
                      <a:round/>
                      <a:headEnd type="none" w="med" len="med"/>
                      <a:tailEnd type="none" w="med" len="med"/>
                    </a:lnL>
                    <a:solidFill>
                      <a:schemeClr val="accent1">
                        <a:lumMod val="75000"/>
                      </a:schemeClr>
                    </a:solidFill>
                  </a:tcPr>
                </a:tc>
                <a:tc hMerge="1">
                  <a:txBody>
                    <a:bodyPr/>
                    <a:lstStyle/>
                    <a:p>
                      <a:endParaRPr lang="en-NZ" sz="1000" dirty="0">
                        <a:solidFill>
                          <a:schemeClr val="bg1"/>
                        </a:solidFill>
                        <a:latin typeface="+mj-lt"/>
                      </a:endParaRPr>
                    </a:p>
                  </a:txBody>
                  <a:tcPr/>
                </a:tc>
                <a:tc hMerge="1">
                  <a:txBody>
                    <a:bodyPr/>
                    <a:lstStyle/>
                    <a:p>
                      <a:endParaRPr lang="en-NZ" sz="1000" dirty="0">
                        <a:solidFill>
                          <a:schemeClr val="bg1"/>
                        </a:solidFill>
                        <a:latin typeface="+mj-lt"/>
                      </a:endParaRPr>
                    </a:p>
                  </a:txBody>
                  <a:tcPr/>
                </a:tc>
                <a:tc hMerge="1">
                  <a:txBody>
                    <a:bodyPr/>
                    <a:lstStyle/>
                    <a:p>
                      <a:endParaRPr lang="en-NZ" sz="1000" dirty="0">
                        <a:solidFill>
                          <a:schemeClr val="bg1"/>
                        </a:solidFill>
                        <a:latin typeface="+mj-lt"/>
                      </a:endParaRPr>
                    </a:p>
                  </a:txBody>
                  <a:tcPr/>
                </a:tc>
              </a:tr>
              <a:tr h="249546">
                <a:tc>
                  <a:txBody>
                    <a:bodyPr/>
                    <a:lstStyle/>
                    <a:p>
                      <a:pPr algn="l"/>
                      <a:endParaRPr lang="en-NZ" sz="800" dirty="0">
                        <a:solidFill>
                          <a:schemeClr val="accent3">
                            <a:lumMod val="60000"/>
                            <a:lumOff val="40000"/>
                          </a:schemeClr>
                        </a:solidFill>
                        <a:latin typeface="+mj-lt"/>
                      </a:endParaRPr>
                    </a:p>
                  </a:txBody>
                  <a:tcPr anchor="b">
                    <a:lnB w="28575" cap="flat" cmpd="sng" algn="ctr">
                      <a:solidFill>
                        <a:schemeClr val="bg1"/>
                      </a:solidFill>
                      <a:prstDash val="solid"/>
                      <a:round/>
                      <a:headEnd type="none" w="med" len="med"/>
                      <a:tailEnd type="none" w="med" len="med"/>
                    </a:lnB>
                    <a:noFill/>
                  </a:tcPr>
                </a:tc>
                <a:tc>
                  <a:txBody>
                    <a:bodyPr/>
                    <a:lstStyle/>
                    <a:p>
                      <a:pPr algn="ctr"/>
                      <a:r>
                        <a:rPr lang="en-NZ" sz="750" b="0" dirty="0" smtClean="0">
                          <a:solidFill>
                            <a:schemeClr val="bg1"/>
                          </a:solidFill>
                          <a:latin typeface="+mj-lt"/>
                        </a:rPr>
                        <a:t>Up to $30k</a:t>
                      </a:r>
                      <a:endParaRPr lang="en-NZ" sz="750" b="0" dirty="0">
                        <a:solidFill>
                          <a:schemeClr val="bg1"/>
                        </a:solidFill>
                        <a:latin typeface="+mj-lt"/>
                      </a:endParaRPr>
                    </a:p>
                  </a:txBody>
                  <a:tcPr anchor="ctr">
                    <a:lnB w="28575" cap="flat" cmpd="sng" algn="ctr">
                      <a:solidFill>
                        <a:schemeClr val="bg1"/>
                      </a:solidFill>
                      <a:prstDash val="solid"/>
                      <a:round/>
                      <a:headEnd type="none" w="med" len="med"/>
                      <a:tailEnd type="none" w="med" len="med"/>
                    </a:lnB>
                    <a:solidFill>
                      <a:schemeClr val="accent2"/>
                    </a:solidFill>
                  </a:tcPr>
                </a:tc>
                <a:tc>
                  <a:txBody>
                    <a:bodyPr/>
                    <a:lstStyle/>
                    <a:p>
                      <a:pPr algn="ctr"/>
                      <a:r>
                        <a:rPr lang="en-NZ" sz="750" b="0" dirty="0" smtClean="0">
                          <a:solidFill>
                            <a:schemeClr val="bg1"/>
                          </a:solidFill>
                          <a:latin typeface="+mj-lt"/>
                        </a:rPr>
                        <a:t>&gt;$30k</a:t>
                      </a:r>
                      <a:r>
                        <a:rPr lang="en-NZ" sz="750" b="0" baseline="0" dirty="0" smtClean="0">
                          <a:solidFill>
                            <a:schemeClr val="bg1"/>
                          </a:solidFill>
                          <a:latin typeface="+mj-lt"/>
                        </a:rPr>
                        <a:t> - $50k</a:t>
                      </a:r>
                      <a:endParaRPr lang="en-NZ" sz="750" b="0" dirty="0">
                        <a:solidFill>
                          <a:schemeClr val="bg1"/>
                        </a:solidFill>
                        <a:latin typeface="+mj-lt"/>
                      </a:endParaRPr>
                    </a:p>
                  </a:txBody>
                  <a:tcPr anchor="ctr">
                    <a:lnB w="28575" cap="flat" cmpd="sng" algn="ctr">
                      <a:solidFill>
                        <a:schemeClr val="bg1"/>
                      </a:solidFill>
                      <a:prstDash val="solid"/>
                      <a:round/>
                      <a:headEnd type="none" w="med" len="med"/>
                      <a:tailEnd type="none" w="med" len="med"/>
                    </a:lnB>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750" b="0" kern="1200" dirty="0" smtClean="0">
                          <a:solidFill>
                            <a:schemeClr val="bg1"/>
                          </a:solidFill>
                          <a:latin typeface="+mj-lt"/>
                        </a:rPr>
                        <a:t>&gt;$50k</a:t>
                      </a:r>
                      <a:r>
                        <a:rPr lang="en-NZ" sz="750" b="0" kern="1200" baseline="0" dirty="0" smtClean="0">
                          <a:solidFill>
                            <a:schemeClr val="bg1"/>
                          </a:solidFill>
                          <a:latin typeface="+mj-lt"/>
                        </a:rPr>
                        <a:t> -$100k</a:t>
                      </a:r>
                      <a:endParaRPr lang="en-NZ" sz="750" b="0" dirty="0">
                        <a:solidFill>
                          <a:schemeClr val="bg1"/>
                        </a:solidFill>
                        <a:latin typeface="+mj-lt"/>
                      </a:endParaRPr>
                    </a:p>
                  </a:txBody>
                  <a:tcPr anchor="ctr">
                    <a:lnB w="28575" cap="flat" cmpd="sng" algn="ctr">
                      <a:solidFill>
                        <a:schemeClr val="bg1"/>
                      </a:solidFill>
                      <a:prstDash val="solid"/>
                      <a:round/>
                      <a:headEnd type="none" w="med" len="med"/>
                      <a:tailEnd type="none" w="med" len="med"/>
                    </a:lnB>
                    <a:solidFill>
                      <a:schemeClr val="accent2"/>
                    </a:solidFill>
                  </a:tcPr>
                </a:tc>
                <a:tc>
                  <a:txBody>
                    <a:bodyPr/>
                    <a:lstStyle/>
                    <a:p>
                      <a:pPr algn="ctr"/>
                      <a:r>
                        <a:rPr lang="en-NZ" sz="750" b="0" dirty="0" smtClean="0">
                          <a:solidFill>
                            <a:schemeClr val="bg1"/>
                          </a:solidFill>
                          <a:latin typeface="+mj-lt"/>
                        </a:rPr>
                        <a:t>&gt;$100k</a:t>
                      </a:r>
                      <a:endParaRPr lang="en-NZ" sz="750" b="0" dirty="0">
                        <a:solidFill>
                          <a:schemeClr val="bg1"/>
                        </a:solidFill>
                        <a:latin typeface="+mj-lt"/>
                      </a:endParaRPr>
                    </a:p>
                  </a:txBody>
                  <a:tcPr anchor="ctr">
                    <a:lnR w="28575" cap="flat" cmpd="sng" algn="ctr">
                      <a:no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2"/>
                    </a:solidFill>
                  </a:tcPr>
                </a:tc>
                <a:tc>
                  <a:txBody>
                    <a:bodyPr/>
                    <a:lstStyle/>
                    <a:p>
                      <a:pPr algn="ctr"/>
                      <a:r>
                        <a:rPr lang="en-NZ" sz="750" b="0" dirty="0" smtClean="0">
                          <a:solidFill>
                            <a:schemeClr val="bg1"/>
                          </a:solidFill>
                          <a:latin typeface="+mj-lt"/>
                        </a:rPr>
                        <a:t>Up to $30k</a:t>
                      </a:r>
                      <a:endParaRPr lang="en-NZ" sz="750" b="0" dirty="0">
                        <a:solidFill>
                          <a:schemeClr val="bg1"/>
                        </a:solidFill>
                        <a:latin typeface="+mj-lt"/>
                      </a:endParaRPr>
                    </a:p>
                  </a:txBody>
                  <a:tcPr anchor="ctr">
                    <a:lnL w="28575" cap="flat" cmpd="sng" algn="ctr">
                      <a:no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a:r>
                        <a:rPr lang="en-NZ" sz="750" b="0" dirty="0" smtClean="0">
                          <a:solidFill>
                            <a:schemeClr val="bg1"/>
                          </a:solidFill>
                          <a:latin typeface="+mj-lt"/>
                        </a:rPr>
                        <a:t>&gt;$30k</a:t>
                      </a:r>
                      <a:r>
                        <a:rPr lang="en-NZ" sz="750" b="0" baseline="0" dirty="0" smtClean="0">
                          <a:solidFill>
                            <a:schemeClr val="bg1"/>
                          </a:solidFill>
                          <a:latin typeface="+mj-lt"/>
                        </a:rPr>
                        <a:t> - $50k</a:t>
                      </a:r>
                      <a:endParaRPr lang="en-NZ" sz="750" b="0" dirty="0">
                        <a:solidFill>
                          <a:schemeClr val="bg1"/>
                        </a:solidFill>
                        <a:latin typeface="+mj-lt"/>
                      </a:endParaRPr>
                    </a:p>
                  </a:txBody>
                  <a:tcPr anchor="ctr">
                    <a:lnB w="28575"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750" b="0" kern="1200" dirty="0" smtClean="0">
                          <a:solidFill>
                            <a:schemeClr val="bg1"/>
                          </a:solidFill>
                          <a:latin typeface="+mj-lt"/>
                        </a:rPr>
                        <a:t>&gt;$50k</a:t>
                      </a:r>
                      <a:r>
                        <a:rPr lang="en-NZ" sz="750" b="0" kern="1200" baseline="0" dirty="0" smtClean="0">
                          <a:solidFill>
                            <a:schemeClr val="bg1"/>
                          </a:solidFill>
                          <a:latin typeface="+mj-lt"/>
                        </a:rPr>
                        <a:t> -$100k</a:t>
                      </a:r>
                      <a:endParaRPr lang="en-NZ" sz="750" b="0" dirty="0">
                        <a:solidFill>
                          <a:schemeClr val="bg1"/>
                        </a:solidFill>
                        <a:latin typeface="+mj-lt"/>
                      </a:endParaRPr>
                    </a:p>
                  </a:txBody>
                  <a:tcPr anchor="ctr">
                    <a:lnB w="28575"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a:r>
                        <a:rPr lang="en-NZ" sz="750" b="0" dirty="0" smtClean="0">
                          <a:solidFill>
                            <a:schemeClr val="bg1"/>
                          </a:solidFill>
                          <a:latin typeface="+mj-lt"/>
                        </a:rPr>
                        <a:t>&gt;$100k</a:t>
                      </a:r>
                      <a:endParaRPr lang="en-NZ" sz="750" b="0" dirty="0">
                        <a:solidFill>
                          <a:schemeClr val="bg1"/>
                        </a:solidFill>
                        <a:latin typeface="+mj-lt"/>
                      </a:endParaRPr>
                    </a:p>
                  </a:txBody>
                  <a:tcPr anchor="ctr">
                    <a:lnB w="28575" cap="flat" cmpd="sng" algn="ctr">
                      <a:solidFill>
                        <a:schemeClr val="bg1"/>
                      </a:solidFill>
                      <a:prstDash val="solid"/>
                      <a:round/>
                      <a:headEnd type="none" w="med" len="med"/>
                      <a:tailEnd type="none" w="med" len="med"/>
                    </a:lnB>
                    <a:solidFill>
                      <a:schemeClr val="accent1">
                        <a:lumMod val="75000"/>
                      </a:schemeClr>
                    </a:solidFill>
                  </a:tcPr>
                </a:tc>
              </a:tr>
              <a:tr h="228518">
                <a:tc>
                  <a:txBody>
                    <a:bodyPr/>
                    <a:lstStyle/>
                    <a:p>
                      <a:pPr algn="r"/>
                      <a:r>
                        <a:rPr lang="en-NZ" sz="800" dirty="0" smtClean="0">
                          <a:solidFill>
                            <a:schemeClr val="tx1">
                              <a:lumMod val="75000"/>
                              <a:lumOff val="25000"/>
                            </a:schemeClr>
                          </a:solidFill>
                          <a:latin typeface="+mj-lt"/>
                        </a:rPr>
                        <a:t>New Zealand 50+ population</a:t>
                      </a:r>
                      <a:br>
                        <a:rPr lang="en-NZ" sz="800" dirty="0" smtClean="0">
                          <a:solidFill>
                            <a:schemeClr val="tx1">
                              <a:lumMod val="75000"/>
                              <a:lumOff val="25000"/>
                            </a:schemeClr>
                          </a:solidFill>
                          <a:latin typeface="+mj-lt"/>
                        </a:rPr>
                      </a:br>
                      <a:r>
                        <a:rPr lang="en-NZ" sz="800" dirty="0" smtClean="0">
                          <a:solidFill>
                            <a:schemeClr val="tx1">
                              <a:lumMod val="75000"/>
                              <a:lumOff val="25000"/>
                            </a:schemeClr>
                          </a:solidFill>
                          <a:latin typeface="+mj-lt"/>
                        </a:rPr>
                        <a:t>(Census of Population</a:t>
                      </a:r>
                      <a:r>
                        <a:rPr lang="en-NZ" sz="800" baseline="0" dirty="0" smtClean="0">
                          <a:solidFill>
                            <a:schemeClr val="tx1">
                              <a:lumMod val="75000"/>
                              <a:lumOff val="25000"/>
                            </a:schemeClr>
                          </a:solidFill>
                          <a:latin typeface="+mj-lt"/>
                        </a:rPr>
                        <a:t> &amp; Dwellings 2013)</a:t>
                      </a:r>
                      <a:endParaRPr lang="en-NZ" sz="800" b="0" dirty="0">
                        <a:solidFill>
                          <a:schemeClr val="tx1">
                            <a:lumMod val="75000"/>
                            <a:lumOff val="25000"/>
                          </a:schemeClr>
                        </a:solidFill>
                        <a:latin typeface="+mj-lt"/>
                      </a:endParaRPr>
                    </a:p>
                  </a:txBody>
                  <a:tcPr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NZ" sz="800" dirty="0" smtClean="0">
                          <a:solidFill>
                            <a:schemeClr val="tx1">
                              <a:lumMod val="75000"/>
                              <a:lumOff val="25000"/>
                            </a:schemeClr>
                          </a:solidFill>
                          <a:latin typeface="+mj-lt"/>
                        </a:rPr>
                        <a:t>8%</a:t>
                      </a:r>
                      <a:endParaRPr lang="en-NZ" sz="800" dirty="0">
                        <a:solidFill>
                          <a:schemeClr val="tx1">
                            <a:lumMod val="75000"/>
                            <a:lumOff val="25000"/>
                          </a:schemeClr>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NZ" sz="800" dirty="0" smtClean="0">
                          <a:solidFill>
                            <a:schemeClr val="tx1">
                              <a:lumMod val="75000"/>
                              <a:lumOff val="25000"/>
                            </a:schemeClr>
                          </a:solidFill>
                          <a:latin typeface="+mj-lt"/>
                        </a:rPr>
                        <a:t>8%</a:t>
                      </a:r>
                      <a:endParaRPr lang="en-NZ" sz="800" dirty="0">
                        <a:solidFill>
                          <a:schemeClr val="tx1">
                            <a:lumMod val="75000"/>
                            <a:lumOff val="25000"/>
                          </a:schemeClr>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NZ" sz="800" dirty="0" smtClean="0">
                          <a:solidFill>
                            <a:schemeClr val="tx1">
                              <a:lumMod val="75000"/>
                              <a:lumOff val="25000"/>
                            </a:schemeClr>
                          </a:solidFill>
                          <a:latin typeface="+mj-lt"/>
                        </a:rPr>
                        <a:t>20%</a:t>
                      </a:r>
                      <a:endParaRPr lang="en-NZ" sz="800" dirty="0">
                        <a:solidFill>
                          <a:schemeClr val="tx1">
                            <a:lumMod val="75000"/>
                            <a:lumOff val="25000"/>
                          </a:schemeClr>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NZ" sz="800" dirty="0" smtClean="0">
                          <a:solidFill>
                            <a:schemeClr val="tx1">
                              <a:lumMod val="75000"/>
                              <a:lumOff val="25000"/>
                            </a:schemeClr>
                          </a:solidFill>
                          <a:latin typeface="+mj-lt"/>
                        </a:rPr>
                        <a:t>22%</a:t>
                      </a:r>
                      <a:endParaRPr lang="en-NZ" sz="800" dirty="0">
                        <a:solidFill>
                          <a:schemeClr val="tx1">
                            <a:lumMod val="75000"/>
                            <a:lumOff val="25000"/>
                          </a:schemeClr>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NZ" sz="800" dirty="0" smtClean="0">
                          <a:solidFill>
                            <a:schemeClr val="tx1">
                              <a:lumMod val="75000"/>
                              <a:lumOff val="25000"/>
                            </a:schemeClr>
                          </a:solidFill>
                          <a:latin typeface="+mj-lt"/>
                        </a:rPr>
                        <a:t>13%</a:t>
                      </a:r>
                      <a:endParaRPr lang="en-NZ" sz="800" dirty="0">
                        <a:solidFill>
                          <a:schemeClr val="tx1">
                            <a:lumMod val="75000"/>
                            <a:lumOff val="25000"/>
                          </a:schemeClr>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NZ" sz="800" dirty="0" smtClean="0">
                          <a:solidFill>
                            <a:schemeClr val="tx1">
                              <a:lumMod val="75000"/>
                              <a:lumOff val="25000"/>
                            </a:schemeClr>
                          </a:solidFill>
                          <a:latin typeface="+mj-lt"/>
                        </a:rPr>
                        <a:t>13%</a:t>
                      </a:r>
                      <a:endParaRPr lang="en-NZ" sz="800" dirty="0">
                        <a:solidFill>
                          <a:schemeClr val="tx1">
                            <a:lumMod val="75000"/>
                            <a:lumOff val="25000"/>
                          </a:schemeClr>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NZ" sz="800" dirty="0" smtClean="0">
                          <a:solidFill>
                            <a:schemeClr val="tx1">
                              <a:lumMod val="75000"/>
                              <a:lumOff val="25000"/>
                            </a:schemeClr>
                          </a:solidFill>
                          <a:latin typeface="+mj-lt"/>
                        </a:rPr>
                        <a:t>11%</a:t>
                      </a:r>
                      <a:endParaRPr lang="en-NZ" sz="800" dirty="0">
                        <a:solidFill>
                          <a:schemeClr val="tx1">
                            <a:lumMod val="75000"/>
                            <a:lumOff val="25000"/>
                          </a:schemeClr>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NZ" sz="800" dirty="0" smtClean="0">
                          <a:solidFill>
                            <a:schemeClr val="tx1">
                              <a:lumMod val="75000"/>
                              <a:lumOff val="25000"/>
                            </a:schemeClr>
                          </a:solidFill>
                          <a:latin typeface="+mj-lt"/>
                        </a:rPr>
                        <a:t>5%</a:t>
                      </a:r>
                      <a:endParaRPr lang="en-NZ" sz="800" dirty="0">
                        <a:solidFill>
                          <a:schemeClr val="tx1">
                            <a:lumMod val="75000"/>
                            <a:lumOff val="25000"/>
                          </a:schemeClr>
                        </a:solidFill>
                        <a:latin typeface="+mj-lt"/>
                      </a:endParaRPr>
                    </a:p>
                  </a:txBody>
                  <a:tcPr anchor="ctr">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r>
              <a:tr h="289748">
                <a:tc>
                  <a:txBody>
                    <a:bodyPr/>
                    <a:lstStyle/>
                    <a:p>
                      <a:pPr algn="r"/>
                      <a:r>
                        <a:rPr lang="en-NZ" sz="800" dirty="0" smtClean="0">
                          <a:solidFill>
                            <a:schemeClr val="tx1">
                              <a:lumMod val="75000"/>
                              <a:lumOff val="25000"/>
                            </a:schemeClr>
                          </a:solidFill>
                          <a:latin typeface="+mj-lt"/>
                        </a:rPr>
                        <a:t>Profile</a:t>
                      </a:r>
                      <a:r>
                        <a:rPr lang="en-NZ" sz="800" baseline="0" dirty="0" smtClean="0">
                          <a:solidFill>
                            <a:schemeClr val="tx1">
                              <a:lumMod val="75000"/>
                              <a:lumOff val="25000"/>
                            </a:schemeClr>
                          </a:solidFill>
                          <a:latin typeface="+mj-lt"/>
                        </a:rPr>
                        <a:t> for this sample</a:t>
                      </a:r>
                      <a:endParaRPr lang="en-NZ" sz="800" b="0" dirty="0">
                        <a:solidFill>
                          <a:schemeClr val="tx1">
                            <a:lumMod val="75000"/>
                            <a:lumOff val="25000"/>
                          </a:schemeClr>
                        </a:solidFill>
                        <a:latin typeface="+mj-lt"/>
                      </a:endParaRPr>
                    </a:p>
                  </a:txBody>
                  <a:tcPr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NZ" sz="800" dirty="0" smtClean="0">
                          <a:solidFill>
                            <a:schemeClr val="tx1">
                              <a:lumMod val="75000"/>
                              <a:lumOff val="25000"/>
                            </a:schemeClr>
                          </a:solidFill>
                          <a:latin typeface="+mj-lt"/>
                        </a:rPr>
                        <a:t>8%</a:t>
                      </a:r>
                      <a:endParaRPr lang="en-NZ" sz="800" dirty="0">
                        <a:solidFill>
                          <a:schemeClr val="tx1">
                            <a:lumMod val="75000"/>
                            <a:lumOff val="25000"/>
                          </a:schemeClr>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NZ" sz="800" dirty="0" smtClean="0">
                          <a:solidFill>
                            <a:schemeClr val="tx1">
                              <a:lumMod val="75000"/>
                              <a:lumOff val="25000"/>
                            </a:schemeClr>
                          </a:solidFill>
                          <a:latin typeface="+mj-lt"/>
                        </a:rPr>
                        <a:t>8%</a:t>
                      </a:r>
                      <a:endParaRPr lang="en-NZ" sz="800" dirty="0">
                        <a:solidFill>
                          <a:schemeClr val="tx1">
                            <a:lumMod val="75000"/>
                            <a:lumOff val="25000"/>
                          </a:schemeClr>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NZ" sz="800" dirty="0" smtClean="0">
                          <a:solidFill>
                            <a:schemeClr val="tx1">
                              <a:lumMod val="75000"/>
                              <a:lumOff val="25000"/>
                            </a:schemeClr>
                          </a:solidFill>
                          <a:latin typeface="+mj-lt"/>
                        </a:rPr>
                        <a:t>20%</a:t>
                      </a:r>
                      <a:endParaRPr lang="en-NZ" sz="800" dirty="0">
                        <a:solidFill>
                          <a:schemeClr val="tx1">
                            <a:lumMod val="75000"/>
                            <a:lumOff val="25000"/>
                          </a:schemeClr>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NZ" sz="800" dirty="0" smtClean="0">
                          <a:solidFill>
                            <a:schemeClr val="tx1">
                              <a:lumMod val="75000"/>
                              <a:lumOff val="25000"/>
                            </a:schemeClr>
                          </a:solidFill>
                          <a:latin typeface="+mj-lt"/>
                        </a:rPr>
                        <a:t>22%</a:t>
                      </a:r>
                      <a:endParaRPr lang="en-NZ" sz="800" dirty="0">
                        <a:solidFill>
                          <a:schemeClr val="tx1">
                            <a:lumMod val="75000"/>
                            <a:lumOff val="25000"/>
                          </a:schemeClr>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NZ" sz="800" dirty="0" smtClean="0">
                          <a:solidFill>
                            <a:schemeClr val="tx1">
                              <a:lumMod val="75000"/>
                              <a:lumOff val="25000"/>
                            </a:schemeClr>
                          </a:solidFill>
                          <a:latin typeface="+mj-lt"/>
                        </a:rPr>
                        <a:t>13%</a:t>
                      </a:r>
                      <a:endParaRPr lang="en-NZ" sz="800" dirty="0">
                        <a:solidFill>
                          <a:schemeClr val="tx1">
                            <a:lumMod val="75000"/>
                            <a:lumOff val="25000"/>
                          </a:schemeClr>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r>
                        <a:rPr lang="en-NZ" sz="800" dirty="0" smtClean="0">
                          <a:solidFill>
                            <a:schemeClr val="tx1">
                              <a:lumMod val="75000"/>
                              <a:lumOff val="25000"/>
                            </a:schemeClr>
                          </a:solidFill>
                          <a:latin typeface="+mj-lt"/>
                        </a:rPr>
                        <a:t>13%</a:t>
                      </a:r>
                      <a:endParaRPr lang="en-NZ" sz="800" dirty="0">
                        <a:solidFill>
                          <a:schemeClr val="tx1">
                            <a:lumMod val="75000"/>
                            <a:lumOff val="25000"/>
                          </a:schemeClr>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r>
                        <a:rPr lang="en-NZ" sz="800" dirty="0" smtClean="0">
                          <a:solidFill>
                            <a:schemeClr val="tx1">
                              <a:lumMod val="75000"/>
                              <a:lumOff val="25000"/>
                            </a:schemeClr>
                          </a:solidFill>
                          <a:latin typeface="+mj-lt"/>
                        </a:rPr>
                        <a:t>11%</a:t>
                      </a:r>
                      <a:endParaRPr lang="en-NZ" sz="800" dirty="0">
                        <a:solidFill>
                          <a:schemeClr val="tx1">
                            <a:lumMod val="75000"/>
                            <a:lumOff val="25000"/>
                          </a:schemeClr>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r>
                        <a:rPr lang="en-NZ" sz="800" dirty="0" smtClean="0">
                          <a:solidFill>
                            <a:schemeClr val="tx1">
                              <a:lumMod val="75000"/>
                              <a:lumOff val="25000"/>
                            </a:schemeClr>
                          </a:solidFill>
                          <a:latin typeface="+mj-lt"/>
                        </a:rPr>
                        <a:t>5%</a:t>
                      </a:r>
                      <a:endParaRPr lang="en-NZ" sz="800" dirty="0">
                        <a:solidFill>
                          <a:schemeClr val="tx1">
                            <a:lumMod val="75000"/>
                            <a:lumOff val="25000"/>
                          </a:schemeClr>
                        </a:solidFill>
                        <a:latin typeface="+mj-lt"/>
                      </a:endParaRPr>
                    </a:p>
                  </a:txBody>
                  <a:tcPr anchor="ctr">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bg1">
                        <a:lumMod val="85000"/>
                      </a:schemeClr>
                    </a:solidFill>
                  </a:tcPr>
                </a:tc>
              </a:tr>
            </a:tbl>
          </a:graphicData>
        </a:graphic>
      </p:graphicFrame>
      <p:sp>
        <p:nvSpPr>
          <p:cNvPr id="97" name="TextBox 96"/>
          <p:cNvSpPr txBox="1"/>
          <p:nvPr/>
        </p:nvSpPr>
        <p:spPr>
          <a:xfrm>
            <a:off x="3318751" y="1489797"/>
            <a:ext cx="4932761" cy="246221"/>
          </a:xfrm>
          <a:prstGeom prst="rect">
            <a:avLst/>
          </a:prstGeom>
          <a:noFill/>
        </p:spPr>
        <p:txBody>
          <a:bodyPr wrap="none" rtlCol="0">
            <a:spAutoFit/>
          </a:bodyPr>
          <a:lstStyle/>
          <a:p>
            <a:r>
              <a:rPr lang="en-NZ" sz="1000" dirty="0">
                <a:solidFill>
                  <a:prstClr val="black">
                    <a:lumMod val="65000"/>
                    <a:lumOff val="35000"/>
                  </a:prstClr>
                </a:solidFill>
                <a:latin typeface="Calibri Light" panose="020F0302020204030204"/>
              </a:rPr>
              <a:t>Sampling quotas were set to match 2013 Census counts for age by total household income*</a:t>
            </a:r>
          </a:p>
        </p:txBody>
      </p:sp>
      <p:sp>
        <p:nvSpPr>
          <p:cNvPr id="98" name="TextBox 97"/>
          <p:cNvSpPr txBox="1"/>
          <p:nvPr/>
        </p:nvSpPr>
        <p:spPr>
          <a:xfrm>
            <a:off x="3318751" y="3019276"/>
            <a:ext cx="5574396" cy="338554"/>
          </a:xfrm>
          <a:prstGeom prst="rect">
            <a:avLst/>
          </a:prstGeom>
          <a:noFill/>
        </p:spPr>
        <p:txBody>
          <a:bodyPr wrap="square" rtlCol="0">
            <a:spAutoFit/>
          </a:bodyPr>
          <a:lstStyle/>
          <a:p>
            <a:r>
              <a:rPr lang="en-NZ" sz="800" dirty="0">
                <a:solidFill>
                  <a:prstClr val="black">
                    <a:lumMod val="65000"/>
                    <a:lumOff val="35000"/>
                  </a:prstClr>
                </a:solidFill>
              </a:rPr>
              <a:t>*This includes income from all sources, including any salary or wages, self-employed income, child support payments, money from the Government, and investments, etc.</a:t>
            </a:r>
          </a:p>
        </p:txBody>
      </p:sp>
    </p:spTree>
    <p:extLst>
      <p:ext uri="{BB962C8B-B14F-4D97-AF65-F5344CB8AC3E}">
        <p14:creationId xmlns:p14="http://schemas.microsoft.com/office/powerpoint/2010/main" val="1500222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64712" y="1500570"/>
            <a:ext cx="8620344" cy="4509770"/>
          </a:xfrm>
          <a:prstGeom prst="rect">
            <a:avLst/>
          </a:prstGeom>
          <a:solidFill>
            <a:schemeClr val="bg1">
              <a:lumMod val="95000"/>
            </a:schemeClr>
          </a:solidFill>
          <a:ln>
            <a:solidFill>
              <a:schemeClr val="bg1">
                <a:lumMod val="85000"/>
              </a:schemeClr>
            </a:solidFill>
          </a:ln>
        </p:spPr>
        <p:txBody>
          <a:bodyPr wrap="square" rtlCol="0">
            <a:noAutofit/>
          </a:bodyPr>
          <a:lstStyle>
            <a:defPPr>
              <a:defRPr lang="en-US"/>
            </a:defPPr>
            <a:lvl1pPr marL="171450" indent="-171450">
              <a:buFont typeface="Arial" panose="020B0604020202020204" pitchFamily="34" charset="0"/>
              <a:buChar char="•"/>
              <a:defRPr sz="1200">
                <a:solidFill>
                  <a:schemeClr val="tx1">
                    <a:lumMod val="75000"/>
                    <a:lumOff val="25000"/>
                  </a:schemeClr>
                </a:solidFill>
              </a:defRPr>
            </a:lvl1pPr>
          </a:lstStyle>
          <a:p>
            <a:endParaRPr lang="en-NZ" dirty="0">
              <a:solidFill>
                <a:prstClr val="black">
                  <a:lumMod val="75000"/>
                  <a:lumOff val="25000"/>
                </a:prstClr>
              </a:solidFill>
            </a:endParaRPr>
          </a:p>
        </p:txBody>
      </p:sp>
      <p:pic>
        <p:nvPicPr>
          <p:cNvPr id="1026" name="Picture 2" descr="http://www.keatsconnelly.com/wp-content/themes/kca_responsive/images/fc_financialplan.jpg"/>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08745" y="2422585"/>
            <a:ext cx="2761355" cy="129951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010016" y="1534037"/>
            <a:ext cx="1786850" cy="3081268"/>
          </a:xfrm>
          <a:prstGeom prst="rect">
            <a:avLst/>
          </a:prstGeom>
          <a:solidFill>
            <a:srgbClr val="469EB0"/>
          </a:solidFill>
          <a:ln>
            <a:noFill/>
          </a:ln>
        </p:spPr>
        <p:txBody>
          <a:bodyPr wrap="square">
            <a:noAutofit/>
          </a:bodyPr>
          <a:lstStyle/>
          <a:p>
            <a:r>
              <a:rPr lang="en-NZ" sz="1200" b="1" dirty="0">
                <a:solidFill>
                  <a:prstClr val="white"/>
                </a:solidFill>
                <a:ea typeface="Calibri" panose="020F0502020204030204" pitchFamily="34" charset="0"/>
                <a:cs typeface="Times New Roman" panose="02020603050405020304" pitchFamily="18" charset="0"/>
              </a:rPr>
              <a:t>Age and income are key differentiators when it comes to retirement planning.</a:t>
            </a:r>
          </a:p>
          <a:p>
            <a:pPr marL="177800" indent="-177800">
              <a:buFont typeface="Arial" panose="020B0604020202020204" pitchFamily="34" charset="0"/>
              <a:buChar char="•"/>
            </a:pPr>
            <a:r>
              <a:rPr lang="en-NZ" sz="1100" dirty="0">
                <a:solidFill>
                  <a:prstClr val="white"/>
                </a:solidFill>
                <a:ea typeface="Calibri" panose="020F0502020204030204" pitchFamily="34" charset="0"/>
                <a:cs typeface="Times New Roman" panose="02020603050405020304" pitchFamily="18" charset="0"/>
              </a:rPr>
              <a:t>Those who’ve planned most thoroughly tend to be aged 60 years or more and on a higher annual household income.</a:t>
            </a:r>
          </a:p>
          <a:p>
            <a:pPr marL="177800" indent="-177800">
              <a:buFont typeface="Arial" panose="020B0604020202020204" pitchFamily="34" charset="0"/>
              <a:buChar char="•"/>
            </a:pPr>
            <a:endParaRPr lang="en-NZ" sz="1100" dirty="0">
              <a:solidFill>
                <a:prstClr val="white"/>
              </a:solidFill>
              <a:ea typeface="Calibri" panose="020F0502020204030204" pitchFamily="34" charset="0"/>
              <a:cs typeface="Times New Roman" panose="02020603050405020304" pitchFamily="18" charset="0"/>
            </a:endParaRPr>
          </a:p>
          <a:p>
            <a:pPr marL="177800" indent="-177800">
              <a:buFont typeface="Arial" panose="020B0604020202020204" pitchFamily="34" charset="0"/>
              <a:buChar char="•"/>
            </a:pPr>
            <a:r>
              <a:rPr lang="en-NZ" sz="1100" dirty="0">
                <a:solidFill>
                  <a:prstClr val="white"/>
                </a:solidFill>
                <a:ea typeface="Calibri" panose="020F0502020204030204" pitchFamily="34" charset="0"/>
                <a:cs typeface="Times New Roman" panose="02020603050405020304" pitchFamily="18" charset="0"/>
              </a:rPr>
              <a:t>Single people, those on low household incomes, and those aged in their early 50s are less likely to have done any planning for retirement.</a:t>
            </a:r>
          </a:p>
        </p:txBody>
      </p:sp>
      <p:sp>
        <p:nvSpPr>
          <p:cNvPr id="2" name="Title 1"/>
          <p:cNvSpPr>
            <a:spLocks noGrp="1"/>
          </p:cNvSpPr>
          <p:nvPr>
            <p:ph type="title"/>
          </p:nvPr>
        </p:nvSpPr>
        <p:spPr/>
        <p:txBody>
          <a:bodyPr/>
          <a:lstStyle/>
          <a:p>
            <a:r>
              <a:rPr lang="en-NZ" dirty="0" smtClean="0"/>
              <a:t>Summary</a:t>
            </a:r>
            <a:endParaRPr lang="en-NZ" dirty="0">
              <a:solidFill>
                <a:srgbClr val="C00000"/>
              </a:solidFill>
            </a:endParaRPr>
          </a:p>
        </p:txBody>
      </p:sp>
      <p:sp>
        <p:nvSpPr>
          <p:cNvPr id="3" name="Rectangle 2"/>
          <p:cNvSpPr/>
          <p:nvPr/>
        </p:nvSpPr>
        <p:spPr>
          <a:xfrm>
            <a:off x="167781" y="1145341"/>
            <a:ext cx="8976220" cy="388696"/>
          </a:xfrm>
          <a:prstGeom prst="rect">
            <a:avLst/>
          </a:prstGeom>
        </p:spPr>
        <p:txBody>
          <a:bodyPr wrap="square">
            <a:spAutoFit/>
          </a:bodyPr>
          <a:lstStyle/>
          <a:p>
            <a:pPr>
              <a:lnSpc>
                <a:spcPct val="107000"/>
              </a:lnSpc>
              <a:spcAft>
                <a:spcPts val="800"/>
              </a:spcAft>
            </a:pPr>
            <a:r>
              <a:rPr lang="en-NZ" b="1" dirty="0">
                <a:solidFill>
                  <a:srgbClr val="469EB0">
                    <a:lumMod val="75000"/>
                  </a:srgbClr>
                </a:solidFill>
                <a:ea typeface="Calibri" panose="020F0502020204030204" pitchFamily="34" charset="0"/>
                <a:cs typeface="Times New Roman" panose="02020603050405020304" pitchFamily="18" charset="0"/>
              </a:rPr>
              <a:t>RETIREMENT REALITY AND EXPECTATIONS – PLANNING AND PREPAREDNESS</a:t>
            </a:r>
            <a:endParaRPr lang="en-NZ" dirty="0">
              <a:solidFill>
                <a:srgbClr val="469EB0">
                  <a:lumMod val="75000"/>
                </a:srgbClr>
              </a:solidFill>
              <a:ea typeface="Calibri" panose="020F0502020204030204" pitchFamily="34" charset="0"/>
              <a:cs typeface="Times New Roman" panose="02020603050405020304" pitchFamily="18" charset="0"/>
            </a:endParaRPr>
          </a:p>
        </p:txBody>
      </p:sp>
      <p:sp>
        <p:nvSpPr>
          <p:cNvPr id="7" name="Rectangle 6"/>
          <p:cNvSpPr/>
          <p:nvPr/>
        </p:nvSpPr>
        <p:spPr>
          <a:xfrm>
            <a:off x="2281954" y="3777229"/>
            <a:ext cx="4911865" cy="882806"/>
          </a:xfrm>
          <a:prstGeom prst="rect">
            <a:avLst/>
          </a:prstGeom>
        </p:spPr>
        <p:txBody>
          <a:bodyPr wrap="square">
            <a:spAutoFit/>
          </a:bodyPr>
          <a:lstStyle/>
          <a:p>
            <a:pPr>
              <a:lnSpc>
                <a:spcPct val="107000"/>
              </a:lnSpc>
              <a:spcAft>
                <a:spcPts val="800"/>
              </a:spcAft>
            </a:pPr>
            <a:r>
              <a:rPr lang="en-NZ" sz="1200" b="1" dirty="0">
                <a:solidFill>
                  <a:prstClr val="black"/>
                </a:solidFill>
                <a:ea typeface="Calibri" panose="020F0502020204030204" pitchFamily="34" charset="0"/>
                <a:cs typeface="Times New Roman" panose="02020603050405020304" pitchFamily="18" charset="0"/>
              </a:rPr>
              <a:t>Most people with a financial plan say they’ve ‘factored in’ NZ Super, and the expected time they will spend working. However, only a minority of those nearing retirement have actually calculated their desired income and required expenditure.</a:t>
            </a:r>
          </a:p>
        </p:txBody>
      </p:sp>
      <p:sp>
        <p:nvSpPr>
          <p:cNvPr id="10" name="Rectangle 9"/>
          <p:cNvSpPr/>
          <p:nvPr/>
        </p:nvSpPr>
        <p:spPr>
          <a:xfrm>
            <a:off x="2338598" y="2435857"/>
            <a:ext cx="2587625" cy="1286244"/>
          </a:xfrm>
          <a:prstGeom prst="rect">
            <a:avLst/>
          </a:prstGeom>
          <a:solidFill>
            <a:schemeClr val="bg1"/>
          </a:solidFill>
          <a:ln>
            <a:solidFill>
              <a:srgbClr val="469EB0"/>
            </a:solidFill>
            <a:prstDash val="dash"/>
          </a:ln>
        </p:spPr>
        <p:txBody>
          <a:bodyPr wrap="square">
            <a:noAutofit/>
          </a:bodyPr>
          <a:lstStyle/>
          <a:p>
            <a:pPr algn="just">
              <a:lnSpc>
                <a:spcPct val="107000"/>
              </a:lnSpc>
              <a:spcAft>
                <a:spcPts val="800"/>
              </a:spcAft>
            </a:pPr>
            <a:r>
              <a:rPr lang="en-NZ" sz="1100" dirty="0">
                <a:solidFill>
                  <a:srgbClr val="469EB0">
                    <a:lumMod val="75000"/>
                  </a:srgbClr>
                </a:solidFill>
                <a:ea typeface="Calibri" panose="020F0502020204030204" pitchFamily="34" charset="0"/>
                <a:cs typeface="Times New Roman" panose="02020603050405020304" pitchFamily="18" charset="0"/>
              </a:rPr>
              <a:t>Nearly half (46%) of those nearing retirement don’t have a financial plan to live the sort of lifestyle they want in retirement, and only a quarter (25%) have given ‘a great deal’ of thought to the sort of lifestyle they want when they retire.</a:t>
            </a:r>
          </a:p>
        </p:txBody>
      </p:sp>
      <p:sp>
        <p:nvSpPr>
          <p:cNvPr id="5" name="Left Arrow 4"/>
          <p:cNvSpPr/>
          <p:nvPr/>
        </p:nvSpPr>
        <p:spPr>
          <a:xfrm>
            <a:off x="5814231" y="2734066"/>
            <a:ext cx="650631" cy="58069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2" name="Rectangle 11"/>
          <p:cNvSpPr/>
          <p:nvPr/>
        </p:nvSpPr>
        <p:spPr>
          <a:xfrm>
            <a:off x="2295450" y="1624211"/>
            <a:ext cx="3474171" cy="685188"/>
          </a:xfrm>
          <a:prstGeom prst="rect">
            <a:avLst/>
          </a:prstGeom>
        </p:spPr>
        <p:txBody>
          <a:bodyPr wrap="square">
            <a:spAutoFit/>
          </a:bodyPr>
          <a:lstStyle/>
          <a:p>
            <a:pPr>
              <a:lnSpc>
                <a:spcPct val="107000"/>
              </a:lnSpc>
              <a:spcAft>
                <a:spcPts val="800"/>
              </a:spcAft>
            </a:pPr>
            <a:r>
              <a:rPr lang="en-NZ" sz="1200" b="1" dirty="0">
                <a:solidFill>
                  <a:prstClr val="black"/>
                </a:solidFill>
                <a:ea typeface="Calibri" panose="020F0502020204030204" pitchFamily="34" charset="0"/>
                <a:cs typeface="Times New Roman" panose="02020603050405020304" pitchFamily="18" charset="0"/>
              </a:rPr>
              <a:t>A large number of New Zealanders nearing retirement do not have a financial plan in place to enable them to live the sort of lifestyle they want. </a:t>
            </a:r>
          </a:p>
        </p:txBody>
      </p:sp>
      <p:sp>
        <p:nvSpPr>
          <p:cNvPr id="14" name="Rectangle 13"/>
          <p:cNvSpPr/>
          <p:nvPr/>
        </p:nvSpPr>
        <p:spPr>
          <a:xfrm>
            <a:off x="2338600" y="4646294"/>
            <a:ext cx="6458266" cy="1333057"/>
          </a:xfrm>
          <a:prstGeom prst="rect">
            <a:avLst/>
          </a:prstGeom>
          <a:solidFill>
            <a:schemeClr val="bg1"/>
          </a:solidFill>
          <a:ln>
            <a:solidFill>
              <a:srgbClr val="469EB0"/>
            </a:solidFill>
            <a:prstDash val="dash"/>
          </a:ln>
        </p:spPr>
        <p:txBody>
          <a:bodyPr wrap="square">
            <a:spAutoFit/>
          </a:bodyPr>
          <a:lstStyle/>
          <a:p>
            <a:pPr>
              <a:lnSpc>
                <a:spcPct val="107000"/>
              </a:lnSpc>
              <a:spcBef>
                <a:spcPts val="600"/>
              </a:spcBef>
            </a:pPr>
            <a:r>
              <a:rPr lang="en-NZ" sz="1100" dirty="0">
                <a:solidFill>
                  <a:srgbClr val="469EB0">
                    <a:lumMod val="75000"/>
                  </a:srgbClr>
                </a:solidFill>
                <a:ea typeface="Calibri" panose="020F0502020204030204" pitchFamily="34" charset="0"/>
                <a:cs typeface="Times New Roman" panose="02020603050405020304" pitchFamily="18" charset="0"/>
              </a:rPr>
              <a:t>Only a third (34%) of those nearing retirement have worked out how much they will need, in addition to NZ Super, to have the sort of lifestyle they want.</a:t>
            </a:r>
          </a:p>
          <a:p>
            <a:pPr>
              <a:lnSpc>
                <a:spcPct val="107000"/>
              </a:lnSpc>
              <a:spcBef>
                <a:spcPts val="600"/>
              </a:spcBef>
            </a:pPr>
            <a:r>
              <a:rPr lang="en-NZ" sz="1100" dirty="0">
                <a:solidFill>
                  <a:srgbClr val="469EB0">
                    <a:lumMod val="75000"/>
                  </a:srgbClr>
                </a:solidFill>
                <a:ea typeface="Calibri" panose="020F0502020204030204" pitchFamily="34" charset="0"/>
                <a:cs typeface="Times New Roman" panose="02020603050405020304" pitchFamily="18" charset="0"/>
              </a:rPr>
              <a:t>Less than half (42%) of those nearing retirement have actually calculated what their regular expenses could be. </a:t>
            </a:r>
          </a:p>
          <a:p>
            <a:pPr>
              <a:lnSpc>
                <a:spcPct val="107000"/>
              </a:lnSpc>
              <a:spcBef>
                <a:spcPts val="600"/>
              </a:spcBef>
              <a:spcAft>
                <a:spcPts val="800"/>
              </a:spcAft>
            </a:pPr>
            <a:r>
              <a:rPr lang="en-NZ" sz="1100" dirty="0">
                <a:solidFill>
                  <a:srgbClr val="469EB0">
                    <a:lumMod val="75000"/>
                  </a:srgbClr>
                </a:solidFill>
                <a:ea typeface="Calibri" panose="020F0502020204030204" pitchFamily="34" charset="0"/>
                <a:cs typeface="Times New Roman" panose="02020603050405020304" pitchFamily="18" charset="0"/>
              </a:rPr>
              <a:t>Eight in ten (78%) non-retirees plan to own their own home when they retire. Among those who plan to rent or to continue mortgage payments, nearly half (45%) have not calculated what those payments will be.</a:t>
            </a:r>
          </a:p>
        </p:txBody>
      </p:sp>
      <p:sp>
        <p:nvSpPr>
          <p:cNvPr id="13" name="Freeform 75"/>
          <p:cNvSpPr>
            <a:spLocks/>
          </p:cNvSpPr>
          <p:nvPr/>
        </p:nvSpPr>
        <p:spPr bwMode="auto">
          <a:xfrm>
            <a:off x="5285197" y="2233036"/>
            <a:ext cx="416834" cy="1505981"/>
          </a:xfrm>
          <a:custGeom>
            <a:avLst/>
            <a:gdLst>
              <a:gd name="T0" fmla="*/ 108 w 186"/>
              <a:gd name="T1" fmla="*/ 64 h 672"/>
              <a:gd name="T2" fmla="*/ 118 w 186"/>
              <a:gd name="T3" fmla="*/ 53 h 672"/>
              <a:gd name="T4" fmla="*/ 114 w 186"/>
              <a:gd name="T5" fmla="*/ 46 h 672"/>
              <a:gd name="T6" fmla="*/ 113 w 186"/>
              <a:gd name="T7" fmla="*/ 23 h 672"/>
              <a:gd name="T8" fmla="*/ 96 w 186"/>
              <a:gd name="T9" fmla="*/ 4 h 672"/>
              <a:gd name="T10" fmla="*/ 70 w 186"/>
              <a:gd name="T11" fmla="*/ 5 h 672"/>
              <a:gd name="T12" fmla="*/ 56 w 186"/>
              <a:gd name="T13" fmla="*/ 25 h 672"/>
              <a:gd name="T14" fmla="*/ 56 w 186"/>
              <a:gd name="T15" fmla="*/ 46 h 672"/>
              <a:gd name="T16" fmla="*/ 51 w 186"/>
              <a:gd name="T17" fmla="*/ 46 h 672"/>
              <a:gd name="T18" fmla="*/ 56 w 186"/>
              <a:gd name="T19" fmla="*/ 61 h 672"/>
              <a:gd name="T20" fmla="*/ 64 w 186"/>
              <a:gd name="T21" fmla="*/ 69 h 672"/>
              <a:gd name="T22" fmla="*/ 56 w 186"/>
              <a:gd name="T23" fmla="*/ 105 h 672"/>
              <a:gd name="T24" fmla="*/ 21 w 186"/>
              <a:gd name="T25" fmla="*/ 120 h 672"/>
              <a:gd name="T26" fmla="*/ 7 w 186"/>
              <a:gd name="T27" fmla="*/ 128 h 672"/>
              <a:gd name="T28" fmla="*/ 5 w 186"/>
              <a:gd name="T29" fmla="*/ 152 h 672"/>
              <a:gd name="T30" fmla="*/ 5 w 186"/>
              <a:gd name="T31" fmla="*/ 165 h 672"/>
              <a:gd name="T32" fmla="*/ 3 w 186"/>
              <a:gd name="T33" fmla="*/ 178 h 672"/>
              <a:gd name="T34" fmla="*/ 2 w 186"/>
              <a:gd name="T35" fmla="*/ 226 h 672"/>
              <a:gd name="T36" fmla="*/ 10 w 186"/>
              <a:gd name="T37" fmla="*/ 249 h 672"/>
              <a:gd name="T38" fmla="*/ 23 w 186"/>
              <a:gd name="T39" fmla="*/ 254 h 672"/>
              <a:gd name="T40" fmla="*/ 13 w 186"/>
              <a:gd name="T41" fmla="*/ 355 h 672"/>
              <a:gd name="T42" fmla="*/ 25 w 186"/>
              <a:gd name="T43" fmla="*/ 370 h 672"/>
              <a:gd name="T44" fmla="*/ 30 w 186"/>
              <a:gd name="T45" fmla="*/ 410 h 672"/>
              <a:gd name="T46" fmla="*/ 30 w 186"/>
              <a:gd name="T47" fmla="*/ 544 h 672"/>
              <a:gd name="T48" fmla="*/ 23 w 186"/>
              <a:gd name="T49" fmla="*/ 598 h 672"/>
              <a:gd name="T50" fmla="*/ 21 w 186"/>
              <a:gd name="T51" fmla="*/ 636 h 672"/>
              <a:gd name="T52" fmla="*/ 5 w 186"/>
              <a:gd name="T53" fmla="*/ 660 h 672"/>
              <a:gd name="T54" fmla="*/ 8 w 186"/>
              <a:gd name="T55" fmla="*/ 670 h 672"/>
              <a:gd name="T56" fmla="*/ 28 w 186"/>
              <a:gd name="T57" fmla="*/ 668 h 672"/>
              <a:gd name="T58" fmla="*/ 46 w 186"/>
              <a:gd name="T59" fmla="*/ 651 h 672"/>
              <a:gd name="T60" fmla="*/ 54 w 186"/>
              <a:gd name="T61" fmla="*/ 644 h 672"/>
              <a:gd name="T62" fmla="*/ 64 w 186"/>
              <a:gd name="T63" fmla="*/ 636 h 672"/>
              <a:gd name="T64" fmla="*/ 74 w 186"/>
              <a:gd name="T65" fmla="*/ 605 h 672"/>
              <a:gd name="T66" fmla="*/ 77 w 186"/>
              <a:gd name="T67" fmla="*/ 484 h 672"/>
              <a:gd name="T68" fmla="*/ 90 w 186"/>
              <a:gd name="T69" fmla="*/ 397 h 672"/>
              <a:gd name="T70" fmla="*/ 108 w 186"/>
              <a:gd name="T71" fmla="*/ 487 h 672"/>
              <a:gd name="T72" fmla="*/ 131 w 186"/>
              <a:gd name="T73" fmla="*/ 619 h 672"/>
              <a:gd name="T74" fmla="*/ 142 w 186"/>
              <a:gd name="T75" fmla="*/ 641 h 672"/>
              <a:gd name="T76" fmla="*/ 154 w 186"/>
              <a:gd name="T77" fmla="*/ 659 h 672"/>
              <a:gd name="T78" fmla="*/ 177 w 186"/>
              <a:gd name="T79" fmla="*/ 667 h 672"/>
              <a:gd name="T80" fmla="*/ 186 w 186"/>
              <a:gd name="T81" fmla="*/ 660 h 672"/>
              <a:gd name="T82" fmla="*/ 178 w 186"/>
              <a:gd name="T83" fmla="*/ 639 h 672"/>
              <a:gd name="T84" fmla="*/ 167 w 186"/>
              <a:gd name="T85" fmla="*/ 626 h 672"/>
              <a:gd name="T86" fmla="*/ 162 w 186"/>
              <a:gd name="T87" fmla="*/ 575 h 672"/>
              <a:gd name="T88" fmla="*/ 155 w 186"/>
              <a:gd name="T89" fmla="*/ 481 h 672"/>
              <a:gd name="T90" fmla="*/ 159 w 186"/>
              <a:gd name="T91" fmla="*/ 358 h 672"/>
              <a:gd name="T92" fmla="*/ 168 w 186"/>
              <a:gd name="T93" fmla="*/ 339 h 672"/>
              <a:gd name="T94" fmla="*/ 154 w 186"/>
              <a:gd name="T95" fmla="*/ 236 h 672"/>
              <a:gd name="T96" fmla="*/ 165 w 186"/>
              <a:gd name="T97" fmla="*/ 226 h 672"/>
              <a:gd name="T98" fmla="*/ 175 w 186"/>
              <a:gd name="T99" fmla="*/ 188 h 672"/>
              <a:gd name="T100" fmla="*/ 168 w 186"/>
              <a:gd name="T101" fmla="*/ 162 h 672"/>
              <a:gd name="T102" fmla="*/ 167 w 186"/>
              <a:gd name="T103" fmla="*/ 139 h 672"/>
              <a:gd name="T104" fmla="*/ 167 w 186"/>
              <a:gd name="T105" fmla="*/ 116 h 672"/>
              <a:gd name="T106" fmla="*/ 159 w 186"/>
              <a:gd name="T107" fmla="*/ 113 h 672"/>
              <a:gd name="T108" fmla="*/ 128 w 186"/>
              <a:gd name="T109" fmla="*/ 105 h 672"/>
              <a:gd name="T110" fmla="*/ 108 w 186"/>
              <a:gd name="T111" fmla="*/ 92 h 672"/>
              <a:gd name="T112" fmla="*/ 103 w 186"/>
              <a:gd name="T113" fmla="*/ 81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6" h="672">
                <a:moveTo>
                  <a:pt x="103" y="81"/>
                </a:moveTo>
                <a:lnTo>
                  <a:pt x="106" y="69"/>
                </a:lnTo>
                <a:lnTo>
                  <a:pt x="108" y="64"/>
                </a:lnTo>
                <a:lnTo>
                  <a:pt x="111" y="63"/>
                </a:lnTo>
                <a:lnTo>
                  <a:pt x="116" y="58"/>
                </a:lnTo>
                <a:lnTo>
                  <a:pt x="118" y="53"/>
                </a:lnTo>
                <a:lnTo>
                  <a:pt x="119" y="48"/>
                </a:lnTo>
                <a:lnTo>
                  <a:pt x="118" y="46"/>
                </a:lnTo>
                <a:lnTo>
                  <a:pt x="114" y="46"/>
                </a:lnTo>
                <a:lnTo>
                  <a:pt x="113" y="46"/>
                </a:lnTo>
                <a:lnTo>
                  <a:pt x="114" y="38"/>
                </a:lnTo>
                <a:lnTo>
                  <a:pt x="113" y="23"/>
                </a:lnTo>
                <a:lnTo>
                  <a:pt x="108" y="17"/>
                </a:lnTo>
                <a:lnTo>
                  <a:pt x="105" y="10"/>
                </a:lnTo>
                <a:lnTo>
                  <a:pt x="96" y="4"/>
                </a:lnTo>
                <a:lnTo>
                  <a:pt x="88" y="0"/>
                </a:lnTo>
                <a:lnTo>
                  <a:pt x="79" y="0"/>
                </a:lnTo>
                <a:lnTo>
                  <a:pt x="70" y="5"/>
                </a:lnTo>
                <a:lnTo>
                  <a:pt x="62" y="10"/>
                </a:lnTo>
                <a:lnTo>
                  <a:pt x="57" y="17"/>
                </a:lnTo>
                <a:lnTo>
                  <a:pt x="56" y="25"/>
                </a:lnTo>
                <a:lnTo>
                  <a:pt x="54" y="35"/>
                </a:lnTo>
                <a:lnTo>
                  <a:pt x="54" y="41"/>
                </a:lnTo>
                <a:lnTo>
                  <a:pt x="56" y="46"/>
                </a:lnTo>
                <a:lnTo>
                  <a:pt x="54" y="46"/>
                </a:lnTo>
                <a:lnTo>
                  <a:pt x="52" y="46"/>
                </a:lnTo>
                <a:lnTo>
                  <a:pt x="51" y="46"/>
                </a:lnTo>
                <a:lnTo>
                  <a:pt x="51" y="51"/>
                </a:lnTo>
                <a:lnTo>
                  <a:pt x="52" y="56"/>
                </a:lnTo>
                <a:lnTo>
                  <a:pt x="56" y="61"/>
                </a:lnTo>
                <a:lnTo>
                  <a:pt x="59" y="64"/>
                </a:lnTo>
                <a:lnTo>
                  <a:pt x="62" y="64"/>
                </a:lnTo>
                <a:lnTo>
                  <a:pt x="64" y="69"/>
                </a:lnTo>
                <a:lnTo>
                  <a:pt x="65" y="84"/>
                </a:lnTo>
                <a:lnTo>
                  <a:pt x="61" y="97"/>
                </a:lnTo>
                <a:lnTo>
                  <a:pt x="56" y="105"/>
                </a:lnTo>
                <a:lnTo>
                  <a:pt x="51" y="108"/>
                </a:lnTo>
                <a:lnTo>
                  <a:pt x="36" y="113"/>
                </a:lnTo>
                <a:lnTo>
                  <a:pt x="21" y="120"/>
                </a:lnTo>
                <a:lnTo>
                  <a:pt x="12" y="123"/>
                </a:lnTo>
                <a:lnTo>
                  <a:pt x="8" y="125"/>
                </a:lnTo>
                <a:lnTo>
                  <a:pt x="7" y="128"/>
                </a:lnTo>
                <a:lnTo>
                  <a:pt x="5" y="139"/>
                </a:lnTo>
                <a:lnTo>
                  <a:pt x="7" y="146"/>
                </a:lnTo>
                <a:lnTo>
                  <a:pt x="5" y="152"/>
                </a:lnTo>
                <a:lnTo>
                  <a:pt x="7" y="159"/>
                </a:lnTo>
                <a:lnTo>
                  <a:pt x="5" y="161"/>
                </a:lnTo>
                <a:lnTo>
                  <a:pt x="5" y="165"/>
                </a:lnTo>
                <a:lnTo>
                  <a:pt x="5" y="169"/>
                </a:lnTo>
                <a:lnTo>
                  <a:pt x="3" y="174"/>
                </a:lnTo>
                <a:lnTo>
                  <a:pt x="3" y="178"/>
                </a:lnTo>
                <a:lnTo>
                  <a:pt x="2" y="196"/>
                </a:lnTo>
                <a:lnTo>
                  <a:pt x="0" y="221"/>
                </a:lnTo>
                <a:lnTo>
                  <a:pt x="2" y="226"/>
                </a:lnTo>
                <a:lnTo>
                  <a:pt x="3" y="231"/>
                </a:lnTo>
                <a:lnTo>
                  <a:pt x="7" y="242"/>
                </a:lnTo>
                <a:lnTo>
                  <a:pt x="10" y="249"/>
                </a:lnTo>
                <a:lnTo>
                  <a:pt x="15" y="254"/>
                </a:lnTo>
                <a:lnTo>
                  <a:pt x="18" y="255"/>
                </a:lnTo>
                <a:lnTo>
                  <a:pt x="23" y="254"/>
                </a:lnTo>
                <a:lnTo>
                  <a:pt x="28" y="252"/>
                </a:lnTo>
                <a:lnTo>
                  <a:pt x="12" y="352"/>
                </a:lnTo>
                <a:lnTo>
                  <a:pt x="13" y="355"/>
                </a:lnTo>
                <a:lnTo>
                  <a:pt x="20" y="357"/>
                </a:lnTo>
                <a:lnTo>
                  <a:pt x="25" y="358"/>
                </a:lnTo>
                <a:lnTo>
                  <a:pt x="25" y="370"/>
                </a:lnTo>
                <a:lnTo>
                  <a:pt x="26" y="379"/>
                </a:lnTo>
                <a:lnTo>
                  <a:pt x="26" y="392"/>
                </a:lnTo>
                <a:lnTo>
                  <a:pt x="30" y="410"/>
                </a:lnTo>
                <a:lnTo>
                  <a:pt x="31" y="471"/>
                </a:lnTo>
                <a:lnTo>
                  <a:pt x="30" y="515"/>
                </a:lnTo>
                <a:lnTo>
                  <a:pt x="30" y="544"/>
                </a:lnTo>
                <a:lnTo>
                  <a:pt x="30" y="566"/>
                </a:lnTo>
                <a:lnTo>
                  <a:pt x="26" y="585"/>
                </a:lnTo>
                <a:lnTo>
                  <a:pt x="23" y="598"/>
                </a:lnTo>
                <a:lnTo>
                  <a:pt x="25" y="618"/>
                </a:lnTo>
                <a:lnTo>
                  <a:pt x="25" y="629"/>
                </a:lnTo>
                <a:lnTo>
                  <a:pt x="21" y="636"/>
                </a:lnTo>
                <a:lnTo>
                  <a:pt x="15" y="644"/>
                </a:lnTo>
                <a:lnTo>
                  <a:pt x="8" y="652"/>
                </a:lnTo>
                <a:lnTo>
                  <a:pt x="5" y="660"/>
                </a:lnTo>
                <a:lnTo>
                  <a:pt x="3" y="665"/>
                </a:lnTo>
                <a:lnTo>
                  <a:pt x="5" y="668"/>
                </a:lnTo>
                <a:lnTo>
                  <a:pt x="8" y="670"/>
                </a:lnTo>
                <a:lnTo>
                  <a:pt x="15" y="672"/>
                </a:lnTo>
                <a:lnTo>
                  <a:pt x="21" y="672"/>
                </a:lnTo>
                <a:lnTo>
                  <a:pt x="28" y="668"/>
                </a:lnTo>
                <a:lnTo>
                  <a:pt x="38" y="664"/>
                </a:lnTo>
                <a:lnTo>
                  <a:pt x="43" y="659"/>
                </a:lnTo>
                <a:lnTo>
                  <a:pt x="46" y="651"/>
                </a:lnTo>
                <a:lnTo>
                  <a:pt x="49" y="646"/>
                </a:lnTo>
                <a:lnTo>
                  <a:pt x="51" y="644"/>
                </a:lnTo>
                <a:lnTo>
                  <a:pt x="54" y="644"/>
                </a:lnTo>
                <a:lnTo>
                  <a:pt x="59" y="641"/>
                </a:lnTo>
                <a:lnTo>
                  <a:pt x="62" y="639"/>
                </a:lnTo>
                <a:lnTo>
                  <a:pt x="64" y="636"/>
                </a:lnTo>
                <a:lnTo>
                  <a:pt x="64" y="631"/>
                </a:lnTo>
                <a:lnTo>
                  <a:pt x="64" y="628"/>
                </a:lnTo>
                <a:lnTo>
                  <a:pt x="74" y="605"/>
                </a:lnTo>
                <a:lnTo>
                  <a:pt x="75" y="570"/>
                </a:lnTo>
                <a:lnTo>
                  <a:pt x="75" y="528"/>
                </a:lnTo>
                <a:lnTo>
                  <a:pt x="77" y="484"/>
                </a:lnTo>
                <a:lnTo>
                  <a:pt x="83" y="440"/>
                </a:lnTo>
                <a:lnTo>
                  <a:pt x="87" y="410"/>
                </a:lnTo>
                <a:lnTo>
                  <a:pt x="90" y="397"/>
                </a:lnTo>
                <a:lnTo>
                  <a:pt x="90" y="391"/>
                </a:lnTo>
                <a:lnTo>
                  <a:pt x="95" y="409"/>
                </a:lnTo>
                <a:lnTo>
                  <a:pt x="108" y="487"/>
                </a:lnTo>
                <a:lnTo>
                  <a:pt x="113" y="536"/>
                </a:lnTo>
                <a:lnTo>
                  <a:pt x="114" y="579"/>
                </a:lnTo>
                <a:lnTo>
                  <a:pt x="131" y="619"/>
                </a:lnTo>
                <a:lnTo>
                  <a:pt x="132" y="634"/>
                </a:lnTo>
                <a:lnTo>
                  <a:pt x="137" y="639"/>
                </a:lnTo>
                <a:lnTo>
                  <a:pt x="142" y="641"/>
                </a:lnTo>
                <a:lnTo>
                  <a:pt x="144" y="641"/>
                </a:lnTo>
                <a:lnTo>
                  <a:pt x="149" y="654"/>
                </a:lnTo>
                <a:lnTo>
                  <a:pt x="154" y="659"/>
                </a:lnTo>
                <a:lnTo>
                  <a:pt x="160" y="664"/>
                </a:lnTo>
                <a:lnTo>
                  <a:pt x="167" y="667"/>
                </a:lnTo>
                <a:lnTo>
                  <a:pt x="177" y="667"/>
                </a:lnTo>
                <a:lnTo>
                  <a:pt x="181" y="667"/>
                </a:lnTo>
                <a:lnTo>
                  <a:pt x="185" y="664"/>
                </a:lnTo>
                <a:lnTo>
                  <a:pt x="186" y="660"/>
                </a:lnTo>
                <a:lnTo>
                  <a:pt x="186" y="655"/>
                </a:lnTo>
                <a:lnTo>
                  <a:pt x="181" y="644"/>
                </a:lnTo>
                <a:lnTo>
                  <a:pt x="178" y="639"/>
                </a:lnTo>
                <a:lnTo>
                  <a:pt x="172" y="634"/>
                </a:lnTo>
                <a:lnTo>
                  <a:pt x="168" y="629"/>
                </a:lnTo>
                <a:lnTo>
                  <a:pt x="167" y="626"/>
                </a:lnTo>
                <a:lnTo>
                  <a:pt x="170" y="615"/>
                </a:lnTo>
                <a:lnTo>
                  <a:pt x="170" y="608"/>
                </a:lnTo>
                <a:lnTo>
                  <a:pt x="162" y="575"/>
                </a:lnTo>
                <a:lnTo>
                  <a:pt x="159" y="556"/>
                </a:lnTo>
                <a:lnTo>
                  <a:pt x="157" y="513"/>
                </a:lnTo>
                <a:lnTo>
                  <a:pt x="155" y="481"/>
                </a:lnTo>
                <a:lnTo>
                  <a:pt x="155" y="437"/>
                </a:lnTo>
                <a:lnTo>
                  <a:pt x="157" y="391"/>
                </a:lnTo>
                <a:lnTo>
                  <a:pt x="159" y="358"/>
                </a:lnTo>
                <a:lnTo>
                  <a:pt x="159" y="355"/>
                </a:lnTo>
                <a:lnTo>
                  <a:pt x="170" y="352"/>
                </a:lnTo>
                <a:lnTo>
                  <a:pt x="168" y="339"/>
                </a:lnTo>
                <a:lnTo>
                  <a:pt x="165" y="311"/>
                </a:lnTo>
                <a:lnTo>
                  <a:pt x="160" y="268"/>
                </a:lnTo>
                <a:lnTo>
                  <a:pt x="154" y="236"/>
                </a:lnTo>
                <a:lnTo>
                  <a:pt x="154" y="231"/>
                </a:lnTo>
                <a:lnTo>
                  <a:pt x="160" y="229"/>
                </a:lnTo>
                <a:lnTo>
                  <a:pt x="165" y="226"/>
                </a:lnTo>
                <a:lnTo>
                  <a:pt x="172" y="208"/>
                </a:lnTo>
                <a:lnTo>
                  <a:pt x="173" y="198"/>
                </a:lnTo>
                <a:lnTo>
                  <a:pt x="175" y="188"/>
                </a:lnTo>
                <a:lnTo>
                  <a:pt x="175" y="182"/>
                </a:lnTo>
                <a:lnTo>
                  <a:pt x="172" y="170"/>
                </a:lnTo>
                <a:lnTo>
                  <a:pt x="168" y="162"/>
                </a:lnTo>
                <a:lnTo>
                  <a:pt x="168" y="156"/>
                </a:lnTo>
                <a:lnTo>
                  <a:pt x="167" y="149"/>
                </a:lnTo>
                <a:lnTo>
                  <a:pt x="167" y="139"/>
                </a:lnTo>
                <a:lnTo>
                  <a:pt x="167" y="130"/>
                </a:lnTo>
                <a:lnTo>
                  <a:pt x="167" y="121"/>
                </a:lnTo>
                <a:lnTo>
                  <a:pt x="167" y="116"/>
                </a:lnTo>
                <a:lnTo>
                  <a:pt x="163" y="115"/>
                </a:lnTo>
                <a:lnTo>
                  <a:pt x="162" y="113"/>
                </a:lnTo>
                <a:lnTo>
                  <a:pt x="159" y="113"/>
                </a:lnTo>
                <a:lnTo>
                  <a:pt x="149" y="110"/>
                </a:lnTo>
                <a:lnTo>
                  <a:pt x="139" y="107"/>
                </a:lnTo>
                <a:lnTo>
                  <a:pt x="128" y="105"/>
                </a:lnTo>
                <a:lnTo>
                  <a:pt x="118" y="103"/>
                </a:lnTo>
                <a:lnTo>
                  <a:pt x="111" y="97"/>
                </a:lnTo>
                <a:lnTo>
                  <a:pt x="108" y="92"/>
                </a:lnTo>
                <a:lnTo>
                  <a:pt x="105" y="85"/>
                </a:lnTo>
                <a:lnTo>
                  <a:pt x="103" y="82"/>
                </a:lnTo>
                <a:lnTo>
                  <a:pt x="103" y="81"/>
                </a:lnTo>
                <a:close/>
              </a:path>
            </a:pathLst>
          </a:custGeom>
          <a:solidFill>
            <a:srgbClr val="469EB0"/>
          </a:solidFill>
          <a:ln>
            <a:noFill/>
          </a:ln>
          <a:extLst/>
        </p:spPr>
        <p:txBody>
          <a:bodyPr vert="horz" wrap="square" lIns="91440" tIns="45720" rIns="91440" bIns="45720" numCol="1" anchor="t" anchorCtr="0" compatLnSpc="1">
            <a:prstTxWarp prst="textNoShape">
              <a:avLst/>
            </a:prstTxWarp>
          </a:bodyPr>
          <a:lstStyle/>
          <a:p>
            <a:endParaRPr lang="en-NZ">
              <a:solidFill>
                <a:prstClr val="black"/>
              </a:solidFill>
            </a:endParaRPr>
          </a:p>
        </p:txBody>
      </p:sp>
      <p:sp>
        <p:nvSpPr>
          <p:cNvPr id="6" name="Rectangle 5"/>
          <p:cNvSpPr/>
          <p:nvPr/>
        </p:nvSpPr>
        <p:spPr>
          <a:xfrm>
            <a:off x="336745" y="1603226"/>
            <a:ext cx="2001853" cy="4401782"/>
          </a:xfrm>
          <a:prstGeom prst="rect">
            <a:avLst/>
          </a:prstGeom>
        </p:spPr>
        <p:txBody>
          <a:bodyPr wrap="square">
            <a:spAutoFit/>
          </a:bodyPr>
          <a:lstStyle/>
          <a:p>
            <a:pPr>
              <a:lnSpc>
                <a:spcPct val="107000"/>
              </a:lnSpc>
              <a:spcAft>
                <a:spcPts val="800"/>
              </a:spcAft>
            </a:pPr>
            <a:r>
              <a:rPr lang="en-NZ" sz="1200" b="1" dirty="0">
                <a:solidFill>
                  <a:prstClr val="black"/>
                </a:solidFill>
                <a:ea typeface="Calibri" panose="020F0502020204030204" pitchFamily="34" charset="0"/>
                <a:cs typeface="Times New Roman" panose="02020603050405020304" pitchFamily="18" charset="0"/>
              </a:rPr>
              <a:t>A quarter of retirees do not have the money to do the things they want in retirement.</a:t>
            </a:r>
          </a:p>
          <a:p>
            <a:pPr algn="just">
              <a:lnSpc>
                <a:spcPct val="107000"/>
              </a:lnSpc>
              <a:spcAft>
                <a:spcPts val="800"/>
              </a:spcAft>
            </a:pPr>
            <a:r>
              <a:rPr lang="en-NZ" sz="1100" dirty="0">
                <a:solidFill>
                  <a:srgbClr val="469EB0">
                    <a:lumMod val="75000"/>
                  </a:srgbClr>
                </a:solidFill>
                <a:ea typeface="Calibri" panose="020F0502020204030204" pitchFamily="34" charset="0"/>
                <a:cs typeface="Times New Roman" panose="02020603050405020304" pitchFamily="18" charset="0"/>
              </a:rPr>
              <a:t>Nearly half say they can afford some spending on top of the basics. Just over a quarter have the money to do all the things they want.</a:t>
            </a:r>
          </a:p>
          <a:p>
            <a:pPr>
              <a:lnSpc>
                <a:spcPct val="107000"/>
              </a:lnSpc>
              <a:spcAft>
                <a:spcPts val="800"/>
              </a:spcAft>
            </a:pPr>
            <a:r>
              <a:rPr lang="en-NZ" sz="1200" b="1" dirty="0">
                <a:solidFill>
                  <a:prstClr val="black"/>
                </a:solidFill>
                <a:ea typeface="Calibri" panose="020F0502020204030204" pitchFamily="34" charset="0"/>
                <a:cs typeface="Times New Roman" panose="02020603050405020304" pitchFamily="18" charset="0"/>
              </a:rPr>
              <a:t>While most of those nearing retirement have some savings or investments to supplement NZ Super, a minority of 11% of those aged 50+ say they currently have enough to deliver the sort of lifestyle they want. </a:t>
            </a:r>
          </a:p>
          <a:p>
            <a:pPr algn="just">
              <a:lnSpc>
                <a:spcPct val="107000"/>
              </a:lnSpc>
              <a:spcAft>
                <a:spcPts val="800"/>
              </a:spcAft>
            </a:pPr>
            <a:r>
              <a:rPr lang="en-NZ" sz="1100" dirty="0">
                <a:solidFill>
                  <a:srgbClr val="469EB0">
                    <a:lumMod val="75000"/>
                  </a:srgbClr>
                </a:solidFill>
                <a:ea typeface="Calibri" panose="020F0502020204030204" pitchFamily="34" charset="0"/>
                <a:cs typeface="Times New Roman" panose="02020603050405020304" pitchFamily="18" charset="0"/>
              </a:rPr>
              <a:t>A third think they maybe have enough Nearly half say they would need to accumulate more before they retire.</a:t>
            </a:r>
          </a:p>
        </p:txBody>
      </p:sp>
      <p:grpSp>
        <p:nvGrpSpPr>
          <p:cNvPr id="15" name="Group 14"/>
          <p:cNvGrpSpPr/>
          <p:nvPr/>
        </p:nvGrpSpPr>
        <p:grpSpPr>
          <a:xfrm>
            <a:off x="1134533" y="131763"/>
            <a:ext cx="736600" cy="736600"/>
            <a:chOff x="-1490133" y="440267"/>
            <a:chExt cx="736600" cy="736600"/>
          </a:xfrm>
        </p:grpSpPr>
        <p:sp>
          <p:nvSpPr>
            <p:cNvPr id="11" name="Oval 10"/>
            <p:cNvSpPr/>
            <p:nvPr/>
          </p:nvSpPr>
          <p:spPr>
            <a:xfrm>
              <a:off x="-1490133" y="440267"/>
              <a:ext cx="736600" cy="736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6" name="Oval 15"/>
            <p:cNvSpPr/>
            <p:nvPr/>
          </p:nvSpPr>
          <p:spPr>
            <a:xfrm>
              <a:off x="-1447798" y="483129"/>
              <a:ext cx="645278" cy="645278"/>
            </a:xfrm>
            <a:prstGeom prst="ellipse">
              <a:avLst/>
            </a:prstGeom>
            <a:no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solidFill>
                    <a:prstClr val="white"/>
                  </a:solidFill>
                </a:rPr>
                <a:t>1</a:t>
              </a:r>
            </a:p>
          </p:txBody>
        </p:sp>
      </p:grpSp>
    </p:spTree>
    <p:extLst>
      <p:ext uri="{BB962C8B-B14F-4D97-AF65-F5344CB8AC3E}">
        <p14:creationId xmlns:p14="http://schemas.microsoft.com/office/powerpoint/2010/main" val="1539289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09550" y="1460411"/>
            <a:ext cx="8720666" cy="4671448"/>
          </a:xfrm>
          <a:prstGeom prst="rect">
            <a:avLst/>
          </a:prstGeom>
          <a:solidFill>
            <a:schemeClr val="bg1">
              <a:lumMod val="95000"/>
            </a:schemeClr>
          </a:solidFill>
          <a:ln>
            <a:solidFill>
              <a:schemeClr val="bg1">
                <a:lumMod val="85000"/>
              </a:schemeClr>
            </a:solidFill>
          </a:ln>
        </p:spPr>
        <p:txBody>
          <a:bodyPr wrap="square" rtlCol="0">
            <a:noAutofit/>
          </a:bodyPr>
          <a:lstStyle>
            <a:defPPr>
              <a:defRPr lang="en-US"/>
            </a:defPPr>
            <a:lvl1pPr marL="171450" indent="-171450">
              <a:buFont typeface="Arial" panose="020B0604020202020204" pitchFamily="34" charset="0"/>
              <a:buChar char="•"/>
              <a:defRPr sz="1200">
                <a:solidFill>
                  <a:schemeClr val="tx1">
                    <a:lumMod val="75000"/>
                    <a:lumOff val="25000"/>
                  </a:schemeClr>
                </a:solidFill>
              </a:defRPr>
            </a:lvl1pPr>
          </a:lstStyle>
          <a:p>
            <a:endParaRPr lang="en-NZ" dirty="0">
              <a:solidFill>
                <a:prstClr val="black">
                  <a:lumMod val="75000"/>
                  <a:lumOff val="25000"/>
                </a:prstClr>
              </a:solidFill>
            </a:endParaRPr>
          </a:p>
        </p:txBody>
      </p:sp>
      <p:sp>
        <p:nvSpPr>
          <p:cNvPr id="13" name="Rectangle 12"/>
          <p:cNvSpPr/>
          <p:nvPr/>
        </p:nvSpPr>
        <p:spPr>
          <a:xfrm>
            <a:off x="209550" y="1046315"/>
            <a:ext cx="8768670" cy="388696"/>
          </a:xfrm>
          <a:prstGeom prst="rect">
            <a:avLst/>
          </a:prstGeom>
        </p:spPr>
        <p:txBody>
          <a:bodyPr wrap="square">
            <a:spAutoFit/>
          </a:bodyPr>
          <a:lstStyle/>
          <a:p>
            <a:pPr>
              <a:lnSpc>
                <a:spcPct val="107000"/>
              </a:lnSpc>
              <a:spcAft>
                <a:spcPts val="800"/>
              </a:spcAft>
            </a:pPr>
            <a:r>
              <a:rPr lang="en-NZ" b="1" dirty="0">
                <a:solidFill>
                  <a:srgbClr val="469EB0">
                    <a:lumMod val="75000"/>
                  </a:srgbClr>
                </a:solidFill>
                <a:ea typeface="Calibri" panose="020F0502020204030204" pitchFamily="34" charset="0"/>
                <a:cs typeface="Times New Roman" panose="02020603050405020304" pitchFamily="18" charset="0"/>
              </a:rPr>
              <a:t>SAVINGS AND INVESTMENTS AMONG THOSE APPROACHING RETIREMENT AND RETIREES</a:t>
            </a:r>
          </a:p>
        </p:txBody>
      </p:sp>
      <p:sp>
        <p:nvSpPr>
          <p:cNvPr id="2" name="Title 1"/>
          <p:cNvSpPr>
            <a:spLocks noGrp="1"/>
          </p:cNvSpPr>
          <p:nvPr>
            <p:ph type="title"/>
          </p:nvPr>
        </p:nvSpPr>
        <p:spPr/>
        <p:txBody>
          <a:bodyPr/>
          <a:lstStyle/>
          <a:p>
            <a:r>
              <a:rPr lang="en-NZ" dirty="0" smtClean="0"/>
              <a:t>Summary</a:t>
            </a:r>
            <a:endParaRPr lang="en-NZ" dirty="0"/>
          </a:p>
        </p:txBody>
      </p:sp>
      <p:sp>
        <p:nvSpPr>
          <p:cNvPr id="8" name="Rectangle 7"/>
          <p:cNvSpPr/>
          <p:nvPr/>
        </p:nvSpPr>
        <p:spPr>
          <a:xfrm>
            <a:off x="3380645" y="1592326"/>
            <a:ext cx="2745568" cy="3561809"/>
          </a:xfrm>
          <a:prstGeom prst="rect">
            <a:avLst/>
          </a:prstGeom>
        </p:spPr>
        <p:txBody>
          <a:bodyPr wrap="square">
            <a:spAutoFit/>
          </a:bodyPr>
          <a:lstStyle/>
          <a:p>
            <a:pPr algn="just">
              <a:lnSpc>
                <a:spcPct val="107000"/>
              </a:lnSpc>
              <a:spcAft>
                <a:spcPts val="800"/>
              </a:spcAft>
            </a:pPr>
            <a:r>
              <a:rPr lang="en-NZ" b="1" dirty="0">
                <a:solidFill>
                  <a:srgbClr val="469EB0">
                    <a:lumMod val="75000"/>
                  </a:srgbClr>
                </a:solidFill>
                <a:ea typeface="Calibri" panose="020F0502020204030204" pitchFamily="34" charset="0"/>
                <a:cs typeface="Times New Roman" panose="02020603050405020304" pitchFamily="18" charset="0"/>
              </a:rPr>
              <a:t>Investment strategies</a:t>
            </a:r>
          </a:p>
          <a:p>
            <a:pPr algn="just">
              <a:lnSpc>
                <a:spcPct val="107000"/>
              </a:lnSpc>
              <a:spcAft>
                <a:spcPts val="800"/>
              </a:spcAft>
            </a:pPr>
            <a:r>
              <a:rPr lang="en-NZ" sz="1600" b="1" dirty="0">
                <a:solidFill>
                  <a:prstClr val="black"/>
                </a:solidFill>
                <a:ea typeface="Calibri" panose="020F0502020204030204" pitchFamily="34" charset="0"/>
                <a:cs typeface="Times New Roman" panose="02020603050405020304" pitchFamily="18" charset="0"/>
              </a:rPr>
              <a:t>Those nearing retirement</a:t>
            </a:r>
          </a:p>
          <a:p>
            <a:pPr algn="just">
              <a:lnSpc>
                <a:spcPct val="107000"/>
              </a:lnSpc>
              <a:spcAft>
                <a:spcPts val="800"/>
              </a:spcAft>
            </a:pPr>
            <a:r>
              <a:rPr lang="en-NZ" sz="1600" dirty="0">
                <a:solidFill>
                  <a:prstClr val="black"/>
                </a:solidFill>
                <a:ea typeface="Calibri" panose="020F0502020204030204" pitchFamily="34" charset="0"/>
                <a:cs typeface="Times New Roman" panose="02020603050405020304" pitchFamily="18" charset="0"/>
              </a:rPr>
              <a:t>At the overall level, those nearing retirement typically choose low or medium risk investments, particularly those who do not have a financial plan to live the sort of lifestyle they want.</a:t>
            </a:r>
          </a:p>
          <a:p>
            <a:pPr algn="just">
              <a:lnSpc>
                <a:spcPct val="107000"/>
              </a:lnSpc>
              <a:spcAft>
                <a:spcPts val="800"/>
              </a:spcAft>
            </a:pPr>
            <a:r>
              <a:rPr lang="en-NZ" sz="1200" dirty="0">
                <a:solidFill>
                  <a:srgbClr val="469EB0">
                    <a:lumMod val="75000"/>
                  </a:srgbClr>
                </a:solidFill>
                <a:ea typeface="Calibri" panose="020F0502020204030204" pitchFamily="34" charset="0"/>
                <a:cs typeface="Times New Roman" panose="02020603050405020304" pitchFamily="18" charset="0"/>
              </a:rPr>
              <a:t>Those who have done at least some planning are more likely to spread their investments across lower, medium, and higher risk options.</a:t>
            </a:r>
          </a:p>
        </p:txBody>
      </p:sp>
      <p:cxnSp>
        <p:nvCxnSpPr>
          <p:cNvPr id="4" name="Straight Connector 3"/>
          <p:cNvCxnSpPr/>
          <p:nvPr/>
        </p:nvCxnSpPr>
        <p:spPr>
          <a:xfrm>
            <a:off x="3211563" y="1620474"/>
            <a:ext cx="0" cy="4392000"/>
          </a:xfrm>
          <a:prstGeom prst="line">
            <a:avLst/>
          </a:prstGeom>
          <a:ln>
            <a:solidFill>
              <a:srgbClr val="469EB0"/>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63707" y="1592326"/>
            <a:ext cx="2693699" cy="2372381"/>
          </a:xfrm>
          <a:prstGeom prst="rect">
            <a:avLst/>
          </a:prstGeom>
        </p:spPr>
        <p:txBody>
          <a:bodyPr wrap="square">
            <a:spAutoFit/>
          </a:bodyPr>
          <a:lstStyle/>
          <a:p>
            <a:pPr algn="just">
              <a:lnSpc>
                <a:spcPct val="107000"/>
              </a:lnSpc>
              <a:spcAft>
                <a:spcPts val="800"/>
              </a:spcAft>
            </a:pPr>
            <a:r>
              <a:rPr lang="en-NZ" b="1" dirty="0">
                <a:solidFill>
                  <a:srgbClr val="469EB0">
                    <a:lumMod val="75000"/>
                  </a:srgbClr>
                </a:solidFill>
                <a:ea typeface="Calibri" panose="020F0502020204030204" pitchFamily="34" charset="0"/>
                <a:cs typeface="Times New Roman" panose="02020603050405020304" pitchFamily="18" charset="0"/>
              </a:rPr>
              <a:t>Savings and investments</a:t>
            </a:r>
          </a:p>
          <a:p>
            <a:pPr>
              <a:lnSpc>
                <a:spcPct val="107000"/>
              </a:lnSpc>
              <a:spcAft>
                <a:spcPts val="800"/>
              </a:spcAft>
            </a:pPr>
            <a:r>
              <a:rPr lang="en-NZ" sz="1600" dirty="0">
                <a:solidFill>
                  <a:prstClr val="black"/>
                </a:solidFill>
                <a:ea typeface="Calibri" panose="020F0502020204030204" pitchFamily="34" charset="0"/>
                <a:cs typeface="Times New Roman" panose="02020603050405020304" pitchFamily="18" charset="0"/>
              </a:rPr>
              <a:t>Most non-retires and retirees have at least </a:t>
            </a:r>
            <a:r>
              <a:rPr lang="en-NZ" sz="1600" i="1" dirty="0">
                <a:solidFill>
                  <a:prstClr val="black"/>
                </a:solidFill>
                <a:ea typeface="Calibri" panose="020F0502020204030204" pitchFamily="34" charset="0"/>
                <a:cs typeface="Times New Roman" panose="02020603050405020304" pitchFamily="18" charset="0"/>
              </a:rPr>
              <a:t>some</a:t>
            </a:r>
            <a:r>
              <a:rPr lang="en-NZ" sz="1600" dirty="0">
                <a:solidFill>
                  <a:prstClr val="black"/>
                </a:solidFill>
                <a:ea typeface="Calibri" panose="020F0502020204030204" pitchFamily="34" charset="0"/>
                <a:cs typeface="Times New Roman" panose="02020603050405020304" pitchFamily="18" charset="0"/>
              </a:rPr>
              <a:t> savings and investments.</a:t>
            </a:r>
          </a:p>
          <a:p>
            <a:pPr algn="just">
              <a:lnSpc>
                <a:spcPct val="107000"/>
              </a:lnSpc>
              <a:spcAft>
                <a:spcPts val="800"/>
              </a:spcAft>
            </a:pPr>
            <a:r>
              <a:rPr lang="en-NZ" sz="1200" dirty="0">
                <a:solidFill>
                  <a:srgbClr val="469EB0">
                    <a:lumMod val="75000"/>
                  </a:srgbClr>
                </a:solidFill>
                <a:ea typeface="Calibri" panose="020F0502020204030204" pitchFamily="34" charset="0"/>
                <a:cs typeface="Times New Roman" panose="02020603050405020304" pitchFamily="18" charset="0"/>
              </a:rPr>
              <a:t>Those in low income households are much less likely than others to have savings and investments, and to have both </a:t>
            </a:r>
            <a:r>
              <a:rPr lang="en-NZ" sz="1200" dirty="0" err="1">
                <a:solidFill>
                  <a:srgbClr val="469EB0">
                    <a:lumMod val="75000"/>
                  </a:srgbClr>
                </a:solidFill>
                <a:ea typeface="Calibri" panose="020F0502020204030204" pitchFamily="34" charset="0"/>
                <a:cs typeface="Times New Roman" panose="02020603050405020304" pitchFamily="18" charset="0"/>
              </a:rPr>
              <a:t>KiwiSaver</a:t>
            </a:r>
            <a:r>
              <a:rPr lang="en-NZ" sz="1200" dirty="0">
                <a:solidFill>
                  <a:srgbClr val="469EB0">
                    <a:lumMod val="75000"/>
                  </a:srgbClr>
                </a:solidFill>
                <a:ea typeface="Calibri" panose="020F0502020204030204" pitchFamily="34" charset="0"/>
                <a:cs typeface="Times New Roman" panose="02020603050405020304" pitchFamily="18" charset="0"/>
              </a:rPr>
              <a:t> and non-</a:t>
            </a:r>
            <a:r>
              <a:rPr lang="en-NZ" sz="1200" dirty="0" err="1">
                <a:solidFill>
                  <a:srgbClr val="469EB0">
                    <a:lumMod val="75000"/>
                  </a:srgbClr>
                </a:solidFill>
                <a:ea typeface="Calibri" panose="020F0502020204030204" pitchFamily="34" charset="0"/>
                <a:cs typeface="Times New Roman" panose="02020603050405020304" pitchFamily="18" charset="0"/>
              </a:rPr>
              <a:t>KiwiSaver</a:t>
            </a:r>
            <a:r>
              <a:rPr lang="en-NZ" sz="1200" dirty="0">
                <a:solidFill>
                  <a:srgbClr val="469EB0">
                    <a:lumMod val="75000"/>
                  </a:srgbClr>
                </a:solidFill>
                <a:ea typeface="Calibri" panose="020F0502020204030204" pitchFamily="34" charset="0"/>
                <a:cs typeface="Times New Roman" panose="02020603050405020304" pitchFamily="18" charset="0"/>
              </a:rPr>
              <a:t> investments.</a:t>
            </a:r>
          </a:p>
        </p:txBody>
      </p:sp>
      <p:sp>
        <p:nvSpPr>
          <p:cNvPr id="46" name="Rectangle 45"/>
          <p:cNvSpPr/>
          <p:nvPr/>
        </p:nvSpPr>
        <p:spPr>
          <a:xfrm>
            <a:off x="6213576" y="1620474"/>
            <a:ext cx="2716639" cy="2900025"/>
          </a:xfrm>
          <a:prstGeom prst="rect">
            <a:avLst/>
          </a:prstGeom>
        </p:spPr>
        <p:txBody>
          <a:bodyPr wrap="square">
            <a:spAutoFit/>
          </a:bodyPr>
          <a:lstStyle/>
          <a:p>
            <a:pPr algn="just">
              <a:lnSpc>
                <a:spcPct val="107000"/>
              </a:lnSpc>
              <a:spcAft>
                <a:spcPts val="800"/>
              </a:spcAft>
            </a:pPr>
            <a:endParaRPr lang="en-NZ" sz="1600" b="1" dirty="0">
              <a:solidFill>
                <a:prstClr val="black"/>
              </a:solidFill>
              <a:ea typeface="Calibri" panose="020F0502020204030204" pitchFamily="34" charset="0"/>
              <a:cs typeface="Times New Roman" panose="02020603050405020304" pitchFamily="18" charset="0"/>
            </a:endParaRPr>
          </a:p>
          <a:p>
            <a:pPr algn="just">
              <a:lnSpc>
                <a:spcPct val="107000"/>
              </a:lnSpc>
              <a:spcAft>
                <a:spcPts val="800"/>
              </a:spcAft>
            </a:pPr>
            <a:r>
              <a:rPr lang="en-NZ" sz="1600" b="1" dirty="0">
                <a:solidFill>
                  <a:prstClr val="black"/>
                </a:solidFill>
                <a:ea typeface="Calibri" panose="020F0502020204030204" pitchFamily="34" charset="0"/>
                <a:cs typeface="Times New Roman" panose="02020603050405020304" pitchFamily="18" charset="0"/>
              </a:rPr>
              <a:t>Retirees</a:t>
            </a:r>
          </a:p>
          <a:p>
            <a:r>
              <a:rPr lang="en-NZ" sz="1600" dirty="0">
                <a:solidFill>
                  <a:prstClr val="black"/>
                </a:solidFill>
              </a:rPr>
              <a:t>Retirees most commonly keep their money in lower risk investments, such as in a term deposit or savings account. </a:t>
            </a:r>
          </a:p>
          <a:p>
            <a:pPr algn="just">
              <a:lnSpc>
                <a:spcPct val="107000"/>
              </a:lnSpc>
              <a:spcAft>
                <a:spcPts val="800"/>
              </a:spcAft>
            </a:pPr>
            <a:endParaRPr lang="en-NZ" sz="1200" dirty="0">
              <a:solidFill>
                <a:srgbClr val="469EB0">
                  <a:lumMod val="75000"/>
                </a:srgbClr>
              </a:solidFill>
              <a:ea typeface="Calibri" panose="020F0502020204030204" pitchFamily="34" charset="0"/>
              <a:cs typeface="Times New Roman" panose="02020603050405020304" pitchFamily="18" charset="0"/>
            </a:endParaRPr>
          </a:p>
          <a:p>
            <a:pPr algn="just">
              <a:lnSpc>
                <a:spcPct val="107000"/>
              </a:lnSpc>
              <a:spcAft>
                <a:spcPts val="800"/>
              </a:spcAft>
            </a:pPr>
            <a:r>
              <a:rPr lang="en-NZ" sz="1200" dirty="0">
                <a:solidFill>
                  <a:srgbClr val="469EB0">
                    <a:lumMod val="75000"/>
                  </a:srgbClr>
                </a:solidFill>
                <a:ea typeface="Calibri" panose="020F0502020204030204" pitchFamily="34" charset="0"/>
                <a:cs typeface="Times New Roman" panose="02020603050405020304" pitchFamily="18" charset="0"/>
              </a:rPr>
              <a:t>Those on lower incomes, and who do not yet have the money to do the things they want in retirement, tend to invest conservatively.</a:t>
            </a:r>
          </a:p>
        </p:txBody>
      </p:sp>
      <p:pic>
        <p:nvPicPr>
          <p:cNvPr id="5" name="Picture 4"/>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r="10071"/>
          <a:stretch/>
        </p:blipFill>
        <p:spPr>
          <a:xfrm>
            <a:off x="451069" y="3966266"/>
            <a:ext cx="2760493" cy="2046208"/>
          </a:xfrm>
          <a:prstGeom prst="rect">
            <a:avLst/>
          </a:prstGeom>
        </p:spPr>
      </p:pic>
      <p:pic>
        <p:nvPicPr>
          <p:cNvPr id="6" name="Picture 5"/>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t="11539"/>
          <a:stretch/>
        </p:blipFill>
        <p:spPr>
          <a:xfrm>
            <a:off x="6295294" y="4520499"/>
            <a:ext cx="2569306" cy="1512858"/>
          </a:xfrm>
          <a:prstGeom prst="rect">
            <a:avLst/>
          </a:prstGeom>
        </p:spPr>
      </p:pic>
      <p:grpSp>
        <p:nvGrpSpPr>
          <p:cNvPr id="11" name="Group 10"/>
          <p:cNvGrpSpPr/>
          <p:nvPr/>
        </p:nvGrpSpPr>
        <p:grpSpPr>
          <a:xfrm>
            <a:off x="1094715" y="131763"/>
            <a:ext cx="736600" cy="736600"/>
            <a:chOff x="-1490133" y="440267"/>
            <a:chExt cx="736600" cy="736600"/>
          </a:xfrm>
        </p:grpSpPr>
        <p:sp>
          <p:nvSpPr>
            <p:cNvPr id="14" name="Oval 13"/>
            <p:cNvSpPr/>
            <p:nvPr/>
          </p:nvSpPr>
          <p:spPr>
            <a:xfrm>
              <a:off x="-1490133" y="440267"/>
              <a:ext cx="736600" cy="736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5" name="Oval 14"/>
            <p:cNvSpPr/>
            <p:nvPr/>
          </p:nvSpPr>
          <p:spPr>
            <a:xfrm>
              <a:off x="-1447798" y="483129"/>
              <a:ext cx="645278" cy="645278"/>
            </a:xfrm>
            <a:prstGeom prst="ellipse">
              <a:avLst/>
            </a:prstGeom>
            <a:no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solidFill>
                    <a:prstClr val="white"/>
                  </a:solidFill>
                </a:rPr>
                <a:t>2</a:t>
              </a:r>
            </a:p>
          </p:txBody>
        </p:sp>
      </p:grpSp>
    </p:spTree>
    <p:extLst>
      <p:ext uri="{BB962C8B-B14F-4D97-AF65-F5344CB8AC3E}">
        <p14:creationId xmlns:p14="http://schemas.microsoft.com/office/powerpoint/2010/main" val="835595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44855" y="1460411"/>
            <a:ext cx="8872396" cy="4641625"/>
          </a:xfrm>
          <a:prstGeom prst="rect">
            <a:avLst/>
          </a:prstGeom>
          <a:solidFill>
            <a:schemeClr val="bg1">
              <a:lumMod val="95000"/>
            </a:schemeClr>
          </a:solidFill>
          <a:ln>
            <a:solidFill>
              <a:schemeClr val="bg1">
                <a:lumMod val="85000"/>
              </a:schemeClr>
            </a:solidFill>
          </a:ln>
        </p:spPr>
        <p:txBody>
          <a:bodyPr wrap="square" rtlCol="0">
            <a:noAutofit/>
          </a:bodyPr>
          <a:lstStyle>
            <a:defPPr>
              <a:defRPr lang="en-US"/>
            </a:defPPr>
            <a:lvl1pPr marL="171450" indent="-171450">
              <a:buFont typeface="Arial" panose="020B0604020202020204" pitchFamily="34" charset="0"/>
              <a:buChar char="•"/>
              <a:defRPr sz="1200">
                <a:solidFill>
                  <a:schemeClr val="tx1">
                    <a:lumMod val="75000"/>
                    <a:lumOff val="25000"/>
                  </a:schemeClr>
                </a:solidFill>
              </a:defRPr>
            </a:lvl1pPr>
          </a:lstStyle>
          <a:p>
            <a:endParaRPr lang="en-NZ" dirty="0">
              <a:solidFill>
                <a:prstClr val="black">
                  <a:lumMod val="75000"/>
                  <a:lumOff val="25000"/>
                </a:prstClr>
              </a:solidFill>
            </a:endParaRPr>
          </a:p>
        </p:txBody>
      </p:sp>
      <p:sp>
        <p:nvSpPr>
          <p:cNvPr id="25" name="Trapezoid 24"/>
          <p:cNvSpPr/>
          <p:nvPr/>
        </p:nvSpPr>
        <p:spPr>
          <a:xfrm rot="2502477">
            <a:off x="4715187" y="3859786"/>
            <a:ext cx="1112140" cy="1060983"/>
          </a:xfrm>
          <a:prstGeom prst="trapezoid">
            <a:avLst>
              <a:gd name="adj" fmla="val 595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1" name="Rectangle 10"/>
          <p:cNvSpPr/>
          <p:nvPr/>
        </p:nvSpPr>
        <p:spPr>
          <a:xfrm>
            <a:off x="240096" y="1054119"/>
            <a:ext cx="7802999" cy="388696"/>
          </a:xfrm>
          <a:prstGeom prst="rect">
            <a:avLst/>
          </a:prstGeom>
        </p:spPr>
        <p:txBody>
          <a:bodyPr wrap="square">
            <a:spAutoFit/>
          </a:bodyPr>
          <a:lstStyle/>
          <a:p>
            <a:pPr>
              <a:lnSpc>
                <a:spcPct val="107000"/>
              </a:lnSpc>
              <a:spcAft>
                <a:spcPts val="800"/>
              </a:spcAft>
            </a:pPr>
            <a:r>
              <a:rPr lang="en-NZ" b="1" dirty="0">
                <a:solidFill>
                  <a:srgbClr val="469EB0">
                    <a:lumMod val="75000"/>
                  </a:srgbClr>
                </a:solidFill>
                <a:ea typeface="Calibri" panose="020F0502020204030204" pitchFamily="34" charset="0"/>
                <a:cs typeface="Times New Roman" panose="02020603050405020304" pitchFamily="18" charset="0"/>
              </a:rPr>
              <a:t>UNDERSTANDING RISK, RETURN AND DIVERSIFICATION</a:t>
            </a:r>
          </a:p>
        </p:txBody>
      </p:sp>
      <p:sp>
        <p:nvSpPr>
          <p:cNvPr id="2" name="Title 1"/>
          <p:cNvSpPr>
            <a:spLocks noGrp="1"/>
          </p:cNvSpPr>
          <p:nvPr>
            <p:ph type="title"/>
          </p:nvPr>
        </p:nvSpPr>
        <p:spPr/>
        <p:txBody>
          <a:bodyPr/>
          <a:lstStyle/>
          <a:p>
            <a:r>
              <a:rPr lang="en-NZ" dirty="0" smtClean="0"/>
              <a:t>Summary</a:t>
            </a:r>
            <a:endParaRPr lang="en-NZ" dirty="0"/>
          </a:p>
        </p:txBody>
      </p:sp>
      <p:sp>
        <p:nvSpPr>
          <p:cNvPr id="5" name="Rectangle 4"/>
          <p:cNvSpPr/>
          <p:nvPr/>
        </p:nvSpPr>
        <p:spPr>
          <a:xfrm>
            <a:off x="264355" y="1563309"/>
            <a:ext cx="2702589" cy="3170099"/>
          </a:xfrm>
          <a:prstGeom prst="rect">
            <a:avLst/>
          </a:prstGeom>
        </p:spPr>
        <p:txBody>
          <a:bodyPr wrap="square">
            <a:spAutoFit/>
          </a:bodyPr>
          <a:lstStyle/>
          <a:p>
            <a:pPr algn="just">
              <a:lnSpc>
                <a:spcPct val="107000"/>
              </a:lnSpc>
              <a:spcAft>
                <a:spcPts val="800"/>
              </a:spcAft>
            </a:pPr>
            <a:r>
              <a:rPr lang="en-NZ" sz="1400" dirty="0">
                <a:solidFill>
                  <a:prstClr val="black"/>
                </a:solidFill>
                <a:ea typeface="Calibri" panose="020F0502020204030204" pitchFamily="34" charset="0"/>
                <a:cs typeface="Times New Roman" panose="02020603050405020304" pitchFamily="18" charset="0"/>
              </a:rPr>
              <a:t>There is a general aversion to higher risk investments among New Zealanders aged 50 years and over.</a:t>
            </a:r>
          </a:p>
          <a:p>
            <a:pPr algn="just">
              <a:lnSpc>
                <a:spcPct val="107000"/>
              </a:lnSpc>
              <a:spcBef>
                <a:spcPts val="600"/>
              </a:spcBef>
              <a:spcAft>
                <a:spcPts val="800"/>
              </a:spcAft>
            </a:pPr>
            <a:r>
              <a:rPr lang="en-NZ" sz="1200" dirty="0">
                <a:solidFill>
                  <a:srgbClr val="469EB0">
                    <a:lumMod val="75000"/>
                  </a:srgbClr>
                </a:solidFill>
                <a:ea typeface="Calibri" panose="020F0502020204030204" pitchFamily="34" charset="0"/>
                <a:cs typeface="Times New Roman" panose="02020603050405020304" pitchFamily="18" charset="0"/>
              </a:rPr>
              <a:t>Although virtually all appreciate that investments with higher returns likely have higher risk (97% agree), and know a chosen level of risk should align with person’s circumstances and goals (97% agree), eight in ten people think high investment risk is something to avoid (83% agree), and seven in ten believe ‘most people’ should choose lower risk investments (71% agree).</a:t>
            </a:r>
          </a:p>
        </p:txBody>
      </p:sp>
      <p:sp>
        <p:nvSpPr>
          <p:cNvPr id="7" name="Rectangle 6"/>
          <p:cNvSpPr/>
          <p:nvPr/>
        </p:nvSpPr>
        <p:spPr>
          <a:xfrm>
            <a:off x="3263468" y="1563309"/>
            <a:ext cx="2604504" cy="2456570"/>
          </a:xfrm>
          <a:prstGeom prst="rect">
            <a:avLst/>
          </a:prstGeom>
        </p:spPr>
        <p:txBody>
          <a:bodyPr wrap="square">
            <a:spAutoFit/>
          </a:bodyPr>
          <a:lstStyle/>
          <a:p>
            <a:pPr algn="just">
              <a:lnSpc>
                <a:spcPct val="107000"/>
              </a:lnSpc>
              <a:spcAft>
                <a:spcPts val="800"/>
              </a:spcAft>
            </a:pPr>
            <a:r>
              <a:rPr lang="en-NZ" sz="1400" dirty="0">
                <a:solidFill>
                  <a:prstClr val="black"/>
                </a:solidFill>
                <a:ea typeface="Calibri" panose="020F0502020204030204" pitchFamily="34" charset="0"/>
                <a:cs typeface="Times New Roman" panose="02020603050405020304" pitchFamily="18" charset="0"/>
              </a:rPr>
              <a:t>Many New Zealanders aged 50 years and over may be unaware of their tolerance for investment risk. </a:t>
            </a:r>
          </a:p>
          <a:p>
            <a:pPr algn="just">
              <a:lnSpc>
                <a:spcPct val="107000"/>
              </a:lnSpc>
              <a:spcBef>
                <a:spcPts val="600"/>
              </a:spcBef>
            </a:pPr>
            <a:r>
              <a:rPr lang="en-NZ" sz="1200" dirty="0">
                <a:solidFill>
                  <a:srgbClr val="469EB0">
                    <a:lumMod val="75000"/>
                  </a:srgbClr>
                </a:solidFill>
                <a:ea typeface="Calibri" panose="020F0502020204030204" pitchFamily="34" charset="0"/>
                <a:cs typeface="Times New Roman" panose="02020603050405020304" pitchFamily="18" charset="0"/>
              </a:rPr>
              <a:t>Only a quarter (24%) have completed a risk profile questionnaire.</a:t>
            </a:r>
          </a:p>
          <a:p>
            <a:pPr algn="just">
              <a:lnSpc>
                <a:spcPct val="107000"/>
              </a:lnSpc>
              <a:spcBef>
                <a:spcPts val="600"/>
              </a:spcBef>
              <a:spcAft>
                <a:spcPts val="800"/>
              </a:spcAft>
            </a:pPr>
            <a:r>
              <a:rPr lang="en-NZ" sz="1200" dirty="0">
                <a:solidFill>
                  <a:srgbClr val="469EB0">
                    <a:lumMod val="75000"/>
                  </a:srgbClr>
                </a:solidFill>
                <a:ea typeface="Calibri" panose="020F0502020204030204" pitchFamily="34" charset="0"/>
                <a:cs typeface="Times New Roman" panose="02020603050405020304" pitchFamily="18" charset="0"/>
              </a:rPr>
              <a:t>Those who have completed a risk profile questionnaire are less likely than others to express a strong aversion to investment risk.</a:t>
            </a:r>
          </a:p>
        </p:txBody>
      </p:sp>
      <p:sp>
        <p:nvSpPr>
          <p:cNvPr id="9" name="Rectangle 8"/>
          <p:cNvSpPr/>
          <p:nvPr/>
        </p:nvSpPr>
        <p:spPr>
          <a:xfrm>
            <a:off x="6136007" y="1563309"/>
            <a:ext cx="2854085" cy="4405437"/>
          </a:xfrm>
          <a:prstGeom prst="rect">
            <a:avLst/>
          </a:prstGeom>
        </p:spPr>
        <p:txBody>
          <a:bodyPr wrap="square">
            <a:spAutoFit/>
          </a:bodyPr>
          <a:lstStyle/>
          <a:p>
            <a:pPr algn="just">
              <a:lnSpc>
                <a:spcPct val="107000"/>
              </a:lnSpc>
              <a:spcAft>
                <a:spcPts val="800"/>
              </a:spcAft>
            </a:pPr>
            <a:r>
              <a:rPr lang="en-NZ" sz="1400" dirty="0">
                <a:solidFill>
                  <a:prstClr val="black"/>
                </a:solidFill>
                <a:ea typeface="Calibri" panose="020F0502020204030204" pitchFamily="34" charset="0"/>
                <a:cs typeface="Times New Roman" panose="02020603050405020304" pitchFamily="18" charset="0"/>
              </a:rPr>
              <a:t>Some New Zealanders have high expectations for investment returns.</a:t>
            </a:r>
          </a:p>
          <a:p>
            <a:pPr algn="just">
              <a:lnSpc>
                <a:spcPct val="107000"/>
              </a:lnSpc>
            </a:pPr>
            <a:r>
              <a:rPr lang="en-NZ" sz="1200" dirty="0">
                <a:solidFill>
                  <a:srgbClr val="469EB0">
                    <a:lumMod val="75000"/>
                  </a:srgbClr>
                </a:solidFill>
                <a:ea typeface="Calibri" panose="020F0502020204030204" pitchFamily="34" charset="0"/>
                <a:cs typeface="Times New Roman" panose="02020603050405020304" pitchFamily="18" charset="0"/>
              </a:rPr>
              <a:t>New Zealanders aged 50+ </a:t>
            </a:r>
            <a:r>
              <a:rPr lang="en-NZ" sz="1200" i="1" dirty="0">
                <a:solidFill>
                  <a:srgbClr val="469EB0">
                    <a:lumMod val="75000"/>
                  </a:srgbClr>
                </a:solidFill>
                <a:ea typeface="Calibri" panose="020F0502020204030204" pitchFamily="34" charset="0"/>
                <a:cs typeface="Times New Roman" panose="02020603050405020304" pitchFamily="18" charset="0"/>
              </a:rPr>
              <a:t>generally</a:t>
            </a:r>
            <a:r>
              <a:rPr lang="en-NZ" sz="1200" dirty="0">
                <a:solidFill>
                  <a:srgbClr val="469EB0">
                    <a:lumMod val="75000"/>
                  </a:srgbClr>
                </a:solidFill>
                <a:ea typeface="Calibri" panose="020F0502020204030204" pitchFamily="34" charset="0"/>
                <a:cs typeface="Times New Roman" panose="02020603050405020304" pitchFamily="18" charset="0"/>
              </a:rPr>
              <a:t> view a 5% return to be fairly low, 9% to be medium, and 15% to be fairly high.</a:t>
            </a:r>
          </a:p>
          <a:p>
            <a:pPr algn="just">
              <a:lnSpc>
                <a:spcPct val="107000"/>
              </a:lnSpc>
            </a:pPr>
            <a:endParaRPr lang="en-NZ" sz="1200" dirty="0">
              <a:solidFill>
                <a:srgbClr val="469EB0">
                  <a:lumMod val="75000"/>
                </a:srgbClr>
              </a:solidFill>
              <a:ea typeface="Calibri" panose="020F0502020204030204" pitchFamily="34" charset="0"/>
              <a:cs typeface="Times New Roman" panose="02020603050405020304" pitchFamily="18" charset="0"/>
            </a:endParaRPr>
          </a:p>
          <a:p>
            <a:pPr algn="just">
              <a:lnSpc>
                <a:spcPct val="107000"/>
              </a:lnSpc>
            </a:pPr>
            <a:r>
              <a:rPr lang="en-NZ" sz="1200" dirty="0">
                <a:solidFill>
                  <a:srgbClr val="469EB0">
                    <a:lumMod val="75000"/>
                  </a:srgbClr>
                </a:solidFill>
                <a:ea typeface="Calibri" panose="020F0502020204030204" pitchFamily="34" charset="0"/>
                <a:cs typeface="Times New Roman" panose="02020603050405020304" pitchFamily="18" charset="0"/>
              </a:rPr>
              <a:t>Having said this, a very wide range of responses were given, especially for medium and high rates of return.</a:t>
            </a:r>
          </a:p>
          <a:p>
            <a:pPr algn="just">
              <a:lnSpc>
                <a:spcPct val="107000"/>
              </a:lnSpc>
            </a:pPr>
            <a:endParaRPr lang="en-NZ" sz="1200" dirty="0">
              <a:solidFill>
                <a:srgbClr val="469EB0">
                  <a:lumMod val="75000"/>
                </a:srgbClr>
              </a:solidFill>
              <a:ea typeface="Calibri" panose="020F0502020204030204" pitchFamily="34" charset="0"/>
              <a:cs typeface="Times New Roman" panose="02020603050405020304" pitchFamily="18" charset="0"/>
            </a:endParaRPr>
          </a:p>
          <a:p>
            <a:pPr algn="just">
              <a:lnSpc>
                <a:spcPct val="107000"/>
              </a:lnSpc>
            </a:pPr>
            <a:r>
              <a:rPr lang="en-NZ" sz="1200" dirty="0">
                <a:solidFill>
                  <a:srgbClr val="469EB0">
                    <a:lumMod val="75000"/>
                  </a:srgbClr>
                </a:solidFill>
                <a:ea typeface="Calibri" panose="020F0502020204030204" pitchFamily="34" charset="0"/>
                <a:cs typeface="Times New Roman" panose="02020603050405020304" pitchFamily="18" charset="0"/>
              </a:rPr>
              <a:t>Those with higher expectations tend to be:</a:t>
            </a:r>
          </a:p>
          <a:p>
            <a:pPr marL="271463" lvl="1" indent="-180975" algn="just">
              <a:lnSpc>
                <a:spcPct val="107000"/>
              </a:lnSpc>
              <a:spcBef>
                <a:spcPts val="600"/>
              </a:spcBef>
              <a:spcAft>
                <a:spcPts val="300"/>
              </a:spcAft>
              <a:buFont typeface="Symbol" panose="05050102010706020507" pitchFamily="18" charset="2"/>
              <a:buChar char=""/>
            </a:pPr>
            <a:r>
              <a:rPr lang="en-NZ" sz="1200" dirty="0">
                <a:solidFill>
                  <a:prstClr val="black"/>
                </a:solidFill>
                <a:ea typeface="Calibri" panose="020F0502020204030204" pitchFamily="34" charset="0"/>
                <a:cs typeface="Times New Roman" panose="02020603050405020304" pitchFamily="18" charset="0"/>
              </a:rPr>
              <a:t>Those in their early 50s</a:t>
            </a:r>
          </a:p>
          <a:p>
            <a:pPr marL="271463" lvl="1" indent="-180975" algn="just">
              <a:lnSpc>
                <a:spcPct val="107000"/>
              </a:lnSpc>
              <a:spcBef>
                <a:spcPts val="300"/>
              </a:spcBef>
              <a:spcAft>
                <a:spcPts val="300"/>
              </a:spcAft>
              <a:buFont typeface="Symbol" panose="05050102010706020507" pitchFamily="18" charset="2"/>
              <a:buChar char=""/>
            </a:pPr>
            <a:r>
              <a:rPr lang="en-NZ" sz="1200" dirty="0">
                <a:solidFill>
                  <a:prstClr val="black"/>
                </a:solidFill>
                <a:ea typeface="Calibri" panose="020F0502020204030204" pitchFamily="34" charset="0"/>
                <a:cs typeface="Times New Roman" panose="02020603050405020304" pitchFamily="18" charset="0"/>
              </a:rPr>
              <a:t>Those on lower annual household incomes</a:t>
            </a:r>
          </a:p>
          <a:p>
            <a:pPr marL="271463" lvl="1" indent="-180975" algn="just">
              <a:lnSpc>
                <a:spcPct val="107000"/>
              </a:lnSpc>
              <a:spcBef>
                <a:spcPts val="300"/>
              </a:spcBef>
              <a:spcAft>
                <a:spcPts val="300"/>
              </a:spcAft>
              <a:buFont typeface="Symbol" panose="05050102010706020507" pitchFamily="18" charset="2"/>
              <a:buChar char=""/>
            </a:pPr>
            <a:r>
              <a:rPr lang="en-NZ" sz="1200" dirty="0">
                <a:solidFill>
                  <a:prstClr val="black"/>
                </a:solidFill>
                <a:ea typeface="Calibri" panose="020F0502020204030204" pitchFamily="34" charset="0"/>
                <a:cs typeface="Times New Roman" panose="02020603050405020304" pitchFamily="18" charset="0"/>
              </a:rPr>
              <a:t>Those not yet retired – particularly, those who do not have a plan for how to live the sort of lifestyle they want in retirement, and those who do not currently have any non-</a:t>
            </a:r>
            <a:r>
              <a:rPr lang="en-NZ" sz="1200" dirty="0" err="1">
                <a:solidFill>
                  <a:prstClr val="black"/>
                </a:solidFill>
                <a:ea typeface="Calibri" panose="020F0502020204030204" pitchFamily="34" charset="0"/>
                <a:cs typeface="Times New Roman" panose="02020603050405020304" pitchFamily="18" charset="0"/>
              </a:rPr>
              <a:t>KiwiSaver</a:t>
            </a:r>
            <a:r>
              <a:rPr lang="en-NZ" sz="1200" dirty="0">
                <a:solidFill>
                  <a:prstClr val="black"/>
                </a:solidFill>
                <a:ea typeface="Calibri" panose="020F0502020204030204" pitchFamily="34" charset="0"/>
                <a:cs typeface="Times New Roman" panose="02020603050405020304" pitchFamily="18" charset="0"/>
              </a:rPr>
              <a:t> savings or investments.</a:t>
            </a:r>
          </a:p>
        </p:txBody>
      </p:sp>
      <p:cxnSp>
        <p:nvCxnSpPr>
          <p:cNvPr id="12" name="Straight Connector 11"/>
          <p:cNvCxnSpPr/>
          <p:nvPr/>
        </p:nvCxnSpPr>
        <p:spPr>
          <a:xfrm>
            <a:off x="6018137" y="1620475"/>
            <a:ext cx="0" cy="4392000"/>
          </a:xfrm>
          <a:prstGeom prst="line">
            <a:avLst/>
          </a:prstGeom>
          <a:ln>
            <a:solidFill>
              <a:srgbClr val="469EB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75761" y="1620475"/>
            <a:ext cx="0" cy="4392000"/>
          </a:xfrm>
          <a:prstGeom prst="line">
            <a:avLst/>
          </a:prstGeom>
          <a:ln>
            <a:solidFill>
              <a:srgbClr val="469EB0"/>
            </a:solidFill>
          </a:ln>
        </p:spPr>
        <p:style>
          <a:lnRef idx="1">
            <a:schemeClr val="accent1"/>
          </a:lnRef>
          <a:fillRef idx="0">
            <a:schemeClr val="accent1"/>
          </a:fillRef>
          <a:effectRef idx="0">
            <a:schemeClr val="accent1"/>
          </a:effectRef>
          <a:fontRef idx="minor">
            <a:schemeClr val="tx1"/>
          </a:fontRef>
        </p:style>
      </p:cxnSp>
      <p:graphicFrame>
        <p:nvGraphicFramePr>
          <p:cNvPr id="15" name="Chart 14"/>
          <p:cNvGraphicFramePr/>
          <p:nvPr>
            <p:extLst/>
          </p:nvPr>
        </p:nvGraphicFramePr>
        <p:xfrm>
          <a:off x="3159041" y="4217805"/>
          <a:ext cx="2800161" cy="1866774"/>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p:cNvSpPr txBox="1"/>
          <p:nvPr/>
        </p:nvSpPr>
        <p:spPr>
          <a:xfrm>
            <a:off x="4149067" y="4857714"/>
            <a:ext cx="823865" cy="523220"/>
          </a:xfrm>
          <a:prstGeom prst="rect">
            <a:avLst/>
          </a:prstGeom>
          <a:noFill/>
        </p:spPr>
        <p:txBody>
          <a:bodyPr wrap="square" rtlCol="0">
            <a:spAutoFit/>
          </a:bodyPr>
          <a:lstStyle/>
          <a:p>
            <a:pPr algn="ctr"/>
            <a:r>
              <a:rPr lang="en-NZ" sz="2800" b="1" dirty="0">
                <a:solidFill>
                  <a:srgbClr val="469EB0"/>
                </a:solidFill>
              </a:rPr>
              <a:t>24%</a:t>
            </a:r>
          </a:p>
        </p:txBody>
      </p:sp>
      <p:grpSp>
        <p:nvGrpSpPr>
          <p:cNvPr id="17" name="Group 16"/>
          <p:cNvGrpSpPr/>
          <p:nvPr/>
        </p:nvGrpSpPr>
        <p:grpSpPr>
          <a:xfrm>
            <a:off x="5250708" y="3965418"/>
            <a:ext cx="422431" cy="521827"/>
            <a:chOff x="1007381" y="2647783"/>
            <a:chExt cx="255828" cy="316023"/>
          </a:xfrm>
          <a:solidFill>
            <a:srgbClr val="469EB0"/>
          </a:solidFill>
        </p:grpSpPr>
        <p:sp>
          <p:nvSpPr>
            <p:cNvPr id="18" name="Freeform 696"/>
            <p:cNvSpPr>
              <a:spLocks noEditPoints="1"/>
            </p:cNvSpPr>
            <p:nvPr/>
          </p:nvSpPr>
          <p:spPr bwMode="auto">
            <a:xfrm>
              <a:off x="1007381" y="2647783"/>
              <a:ext cx="255828" cy="316023"/>
            </a:xfrm>
            <a:custGeom>
              <a:avLst/>
              <a:gdLst>
                <a:gd name="T0" fmla="*/ 55 w 85"/>
                <a:gd name="T1" fmla="*/ 0 h 105"/>
                <a:gd name="T2" fmla="*/ 0 w 85"/>
                <a:gd name="T3" fmla="*/ 0 h 105"/>
                <a:gd name="T4" fmla="*/ 0 w 85"/>
                <a:gd name="T5" fmla="*/ 105 h 105"/>
                <a:gd name="T6" fmla="*/ 85 w 85"/>
                <a:gd name="T7" fmla="*/ 105 h 105"/>
                <a:gd name="T8" fmla="*/ 85 w 85"/>
                <a:gd name="T9" fmla="*/ 30 h 105"/>
                <a:gd name="T10" fmla="*/ 55 w 85"/>
                <a:gd name="T11" fmla="*/ 0 h 105"/>
                <a:gd name="T12" fmla="*/ 71 w 85"/>
                <a:gd name="T13" fmla="*/ 92 h 105"/>
                <a:gd name="T14" fmla="*/ 12 w 85"/>
                <a:gd name="T15" fmla="*/ 92 h 105"/>
                <a:gd name="T16" fmla="*/ 12 w 85"/>
                <a:gd name="T17" fmla="*/ 13 h 105"/>
                <a:gd name="T18" fmla="*/ 50 w 85"/>
                <a:gd name="T19" fmla="*/ 13 h 105"/>
                <a:gd name="T20" fmla="*/ 52 w 85"/>
                <a:gd name="T21" fmla="*/ 15 h 105"/>
                <a:gd name="T22" fmla="*/ 52 w 85"/>
                <a:gd name="T23" fmla="*/ 33 h 105"/>
                <a:gd name="T24" fmla="*/ 69 w 85"/>
                <a:gd name="T25" fmla="*/ 33 h 105"/>
                <a:gd name="T26" fmla="*/ 71 w 85"/>
                <a:gd name="T27" fmla="*/ 35 h 105"/>
                <a:gd name="T28" fmla="*/ 71 w 85"/>
                <a:gd name="T29" fmla="*/ 9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 h="105">
                  <a:moveTo>
                    <a:pt x="55" y="0"/>
                  </a:moveTo>
                  <a:lnTo>
                    <a:pt x="0" y="0"/>
                  </a:lnTo>
                  <a:lnTo>
                    <a:pt x="0" y="105"/>
                  </a:lnTo>
                  <a:lnTo>
                    <a:pt x="85" y="105"/>
                  </a:lnTo>
                  <a:lnTo>
                    <a:pt x="85" y="30"/>
                  </a:lnTo>
                  <a:lnTo>
                    <a:pt x="55" y="0"/>
                  </a:lnTo>
                  <a:close/>
                  <a:moveTo>
                    <a:pt x="71" y="92"/>
                  </a:moveTo>
                  <a:lnTo>
                    <a:pt x="12" y="92"/>
                  </a:lnTo>
                  <a:lnTo>
                    <a:pt x="12" y="13"/>
                  </a:lnTo>
                  <a:lnTo>
                    <a:pt x="50" y="13"/>
                  </a:lnTo>
                  <a:lnTo>
                    <a:pt x="52" y="15"/>
                  </a:lnTo>
                  <a:lnTo>
                    <a:pt x="52" y="33"/>
                  </a:lnTo>
                  <a:lnTo>
                    <a:pt x="69" y="33"/>
                  </a:lnTo>
                  <a:lnTo>
                    <a:pt x="71" y="35"/>
                  </a:lnTo>
                  <a:lnTo>
                    <a:pt x="71" y="92"/>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NZ">
                <a:solidFill>
                  <a:prstClr val="black"/>
                </a:solidFill>
              </a:endParaRPr>
            </a:p>
          </p:txBody>
        </p:sp>
        <p:sp>
          <p:nvSpPr>
            <p:cNvPr id="19" name="Rectangle 697"/>
            <p:cNvSpPr>
              <a:spLocks noChangeArrowheads="1"/>
            </p:cNvSpPr>
            <p:nvPr/>
          </p:nvSpPr>
          <p:spPr bwMode="auto">
            <a:xfrm>
              <a:off x="1064567" y="2807297"/>
              <a:ext cx="138448" cy="18058"/>
            </a:xfrm>
            <a:prstGeom prst="rect">
              <a:avLst/>
            </a:prstGeom>
            <a:grpFill/>
            <a:ln>
              <a:noFill/>
            </a:ln>
            <a:extLst/>
          </p:spPr>
          <p:txBody>
            <a:bodyPr vert="horz" wrap="square" lIns="91440" tIns="45720" rIns="91440" bIns="45720" numCol="1" anchor="t" anchorCtr="0" compatLnSpc="1">
              <a:prstTxWarp prst="textNoShape">
                <a:avLst/>
              </a:prstTxWarp>
            </a:bodyPr>
            <a:lstStyle/>
            <a:p>
              <a:endParaRPr lang="en-NZ">
                <a:solidFill>
                  <a:prstClr val="black"/>
                </a:solidFill>
              </a:endParaRPr>
            </a:p>
          </p:txBody>
        </p:sp>
        <p:sp>
          <p:nvSpPr>
            <p:cNvPr id="20" name="Rectangle 698"/>
            <p:cNvSpPr>
              <a:spLocks noChangeArrowheads="1"/>
            </p:cNvSpPr>
            <p:nvPr/>
          </p:nvSpPr>
          <p:spPr bwMode="auto">
            <a:xfrm>
              <a:off x="1064567" y="2747103"/>
              <a:ext cx="78253" cy="18058"/>
            </a:xfrm>
            <a:prstGeom prst="rect">
              <a:avLst/>
            </a:prstGeom>
            <a:grpFill/>
            <a:ln>
              <a:noFill/>
            </a:ln>
            <a:extLst/>
          </p:spPr>
          <p:txBody>
            <a:bodyPr vert="horz" wrap="square" lIns="91440" tIns="45720" rIns="91440" bIns="45720" numCol="1" anchor="t" anchorCtr="0" compatLnSpc="1">
              <a:prstTxWarp prst="textNoShape">
                <a:avLst/>
              </a:prstTxWarp>
            </a:bodyPr>
            <a:lstStyle/>
            <a:p>
              <a:endParaRPr lang="en-NZ">
                <a:solidFill>
                  <a:prstClr val="black"/>
                </a:solidFill>
              </a:endParaRPr>
            </a:p>
          </p:txBody>
        </p:sp>
        <p:sp>
          <p:nvSpPr>
            <p:cNvPr id="21" name="Rectangle 699"/>
            <p:cNvSpPr>
              <a:spLocks noChangeArrowheads="1"/>
            </p:cNvSpPr>
            <p:nvPr/>
          </p:nvSpPr>
          <p:spPr bwMode="auto">
            <a:xfrm>
              <a:off x="1064567" y="2864483"/>
              <a:ext cx="138448" cy="21069"/>
            </a:xfrm>
            <a:prstGeom prst="rect">
              <a:avLst/>
            </a:prstGeom>
            <a:grpFill/>
            <a:ln>
              <a:noFill/>
            </a:ln>
            <a:extLst/>
          </p:spPr>
          <p:txBody>
            <a:bodyPr vert="horz" wrap="square" lIns="91440" tIns="45720" rIns="91440" bIns="45720" numCol="1" anchor="t" anchorCtr="0" compatLnSpc="1">
              <a:prstTxWarp prst="textNoShape">
                <a:avLst/>
              </a:prstTxWarp>
            </a:bodyPr>
            <a:lstStyle/>
            <a:p>
              <a:endParaRPr lang="en-NZ">
                <a:solidFill>
                  <a:prstClr val="black"/>
                </a:solidFill>
              </a:endParaRPr>
            </a:p>
          </p:txBody>
        </p:sp>
      </p:grpSp>
      <p:cxnSp>
        <p:nvCxnSpPr>
          <p:cNvPr id="23" name="Straight Connector 22"/>
          <p:cNvCxnSpPr/>
          <p:nvPr/>
        </p:nvCxnSpPr>
        <p:spPr>
          <a:xfrm flipV="1">
            <a:off x="4972932" y="4475762"/>
            <a:ext cx="286696" cy="310770"/>
          </a:xfrm>
          <a:prstGeom prst="line">
            <a:avLst/>
          </a:prstGeom>
          <a:ln w="19050">
            <a:solidFill>
              <a:srgbClr val="469EB0"/>
            </a:solidFill>
          </a:ln>
        </p:spPr>
        <p:style>
          <a:lnRef idx="1">
            <a:schemeClr val="accent1"/>
          </a:lnRef>
          <a:fillRef idx="0">
            <a:schemeClr val="accent1"/>
          </a:fillRef>
          <a:effectRef idx="0">
            <a:schemeClr val="accent1"/>
          </a:effectRef>
          <a:fontRef idx="minor">
            <a:schemeClr val="tx1"/>
          </a:fontRef>
        </p:style>
      </p:cxnSp>
      <p:pic>
        <p:nvPicPr>
          <p:cNvPr id="4100" name="Picture 4" descr="http://creditcodex.com/wp-content/uploads/2014/05/SM.jpg"/>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11464"/>
          <a:stretch/>
        </p:blipFill>
        <p:spPr bwMode="auto">
          <a:xfrm>
            <a:off x="339370" y="4751004"/>
            <a:ext cx="2743646" cy="1292917"/>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1094715" y="131763"/>
            <a:ext cx="736600" cy="736600"/>
            <a:chOff x="-1490133" y="440267"/>
            <a:chExt cx="736600" cy="736600"/>
          </a:xfrm>
        </p:grpSpPr>
        <p:sp>
          <p:nvSpPr>
            <p:cNvPr id="24" name="Oval 23"/>
            <p:cNvSpPr/>
            <p:nvPr/>
          </p:nvSpPr>
          <p:spPr>
            <a:xfrm>
              <a:off x="-1490133" y="440267"/>
              <a:ext cx="736600" cy="736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6" name="Oval 25"/>
            <p:cNvSpPr/>
            <p:nvPr/>
          </p:nvSpPr>
          <p:spPr>
            <a:xfrm>
              <a:off x="-1447798" y="483129"/>
              <a:ext cx="645278" cy="645278"/>
            </a:xfrm>
            <a:prstGeom prst="ellipse">
              <a:avLst/>
            </a:prstGeom>
            <a:no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solidFill>
                    <a:prstClr val="white"/>
                  </a:solidFill>
                </a:rPr>
                <a:t>3</a:t>
              </a:r>
            </a:p>
          </p:txBody>
        </p:sp>
      </p:grpSp>
    </p:spTree>
    <p:extLst>
      <p:ext uri="{BB962C8B-B14F-4D97-AF65-F5344CB8AC3E}">
        <p14:creationId xmlns:p14="http://schemas.microsoft.com/office/powerpoint/2010/main" val="3099242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4855" y="1460411"/>
            <a:ext cx="8872396" cy="4641625"/>
          </a:xfrm>
          <a:prstGeom prst="rect">
            <a:avLst/>
          </a:prstGeom>
          <a:solidFill>
            <a:schemeClr val="bg1">
              <a:lumMod val="95000"/>
            </a:schemeClr>
          </a:solidFill>
          <a:ln>
            <a:solidFill>
              <a:schemeClr val="bg1">
                <a:lumMod val="85000"/>
              </a:schemeClr>
            </a:solidFill>
          </a:ln>
        </p:spPr>
        <p:txBody>
          <a:bodyPr wrap="square" rtlCol="0">
            <a:noAutofit/>
          </a:bodyPr>
          <a:lstStyle>
            <a:defPPr>
              <a:defRPr lang="en-US"/>
            </a:defPPr>
            <a:lvl1pPr marL="171450" indent="-171450">
              <a:buFont typeface="Arial" panose="020B0604020202020204" pitchFamily="34" charset="0"/>
              <a:buChar char="•"/>
              <a:defRPr sz="1200">
                <a:solidFill>
                  <a:schemeClr val="tx1">
                    <a:lumMod val="75000"/>
                    <a:lumOff val="25000"/>
                  </a:schemeClr>
                </a:solidFill>
              </a:defRPr>
            </a:lvl1pPr>
          </a:lstStyle>
          <a:p>
            <a:endParaRPr lang="en-NZ" dirty="0">
              <a:solidFill>
                <a:prstClr val="black">
                  <a:lumMod val="75000"/>
                  <a:lumOff val="25000"/>
                </a:prstClr>
              </a:solidFill>
            </a:endParaRPr>
          </a:p>
        </p:txBody>
      </p:sp>
      <p:sp>
        <p:nvSpPr>
          <p:cNvPr id="8" name="Rectangle 7"/>
          <p:cNvSpPr/>
          <p:nvPr/>
        </p:nvSpPr>
        <p:spPr>
          <a:xfrm>
            <a:off x="144856" y="1054119"/>
            <a:ext cx="7898240" cy="388696"/>
          </a:xfrm>
          <a:prstGeom prst="rect">
            <a:avLst/>
          </a:prstGeom>
        </p:spPr>
        <p:txBody>
          <a:bodyPr wrap="square">
            <a:spAutoFit/>
          </a:bodyPr>
          <a:lstStyle/>
          <a:p>
            <a:pPr>
              <a:lnSpc>
                <a:spcPct val="107000"/>
              </a:lnSpc>
              <a:spcAft>
                <a:spcPts val="800"/>
              </a:spcAft>
            </a:pPr>
            <a:r>
              <a:rPr lang="en-NZ" b="1" dirty="0">
                <a:solidFill>
                  <a:srgbClr val="469EB0">
                    <a:lumMod val="75000"/>
                  </a:srgbClr>
                </a:solidFill>
                <a:ea typeface="Calibri" panose="020F0502020204030204" pitchFamily="34" charset="0"/>
                <a:cs typeface="Times New Roman" panose="02020603050405020304" pitchFamily="18" charset="0"/>
              </a:rPr>
              <a:t>KIWISAVER AND DECUMULATION</a:t>
            </a:r>
          </a:p>
        </p:txBody>
      </p:sp>
      <p:sp>
        <p:nvSpPr>
          <p:cNvPr id="43" name="Title 42"/>
          <p:cNvSpPr>
            <a:spLocks noGrp="1"/>
          </p:cNvSpPr>
          <p:nvPr>
            <p:ph type="title"/>
          </p:nvPr>
        </p:nvSpPr>
        <p:spPr/>
        <p:txBody>
          <a:bodyPr/>
          <a:lstStyle/>
          <a:p>
            <a:r>
              <a:rPr lang="en-NZ" dirty="0" smtClean="0"/>
              <a:t>Summary</a:t>
            </a:r>
            <a:endParaRPr lang="en-NZ" b="1" i="1" dirty="0">
              <a:solidFill>
                <a:srgbClr val="C00000"/>
              </a:solidFill>
            </a:endParaRPr>
          </a:p>
        </p:txBody>
      </p:sp>
      <p:sp>
        <p:nvSpPr>
          <p:cNvPr id="2" name="Rectangle 1"/>
          <p:cNvSpPr/>
          <p:nvPr/>
        </p:nvSpPr>
        <p:spPr>
          <a:xfrm>
            <a:off x="195584" y="1609376"/>
            <a:ext cx="3442671" cy="1874359"/>
          </a:xfrm>
          <a:prstGeom prst="rect">
            <a:avLst/>
          </a:prstGeom>
        </p:spPr>
        <p:txBody>
          <a:bodyPr wrap="square">
            <a:spAutoFit/>
          </a:bodyPr>
          <a:lstStyle/>
          <a:p>
            <a:pPr algn="just">
              <a:lnSpc>
                <a:spcPct val="107000"/>
              </a:lnSpc>
              <a:spcAft>
                <a:spcPts val="800"/>
              </a:spcAft>
            </a:pPr>
            <a:r>
              <a:rPr lang="en-NZ" b="1" dirty="0">
                <a:solidFill>
                  <a:srgbClr val="469EB0">
                    <a:lumMod val="75000"/>
                  </a:srgbClr>
                </a:solidFill>
                <a:ea typeface="Calibri" panose="020F0502020204030204" pitchFamily="34" charset="0"/>
                <a:cs typeface="Times New Roman" panose="02020603050405020304" pitchFamily="18" charset="0"/>
              </a:rPr>
              <a:t>Plans for </a:t>
            </a:r>
            <a:r>
              <a:rPr lang="en-NZ" b="1" dirty="0" err="1">
                <a:solidFill>
                  <a:srgbClr val="469EB0">
                    <a:lumMod val="75000"/>
                  </a:srgbClr>
                </a:solidFill>
                <a:ea typeface="Calibri" panose="020F0502020204030204" pitchFamily="34" charset="0"/>
                <a:cs typeface="Times New Roman" panose="02020603050405020304" pitchFamily="18" charset="0"/>
              </a:rPr>
              <a:t>KiwiSaver</a:t>
            </a:r>
            <a:endParaRPr lang="en-NZ" b="1" dirty="0">
              <a:solidFill>
                <a:srgbClr val="469EB0">
                  <a:lumMod val="75000"/>
                </a:srgbClr>
              </a:solidFill>
              <a:ea typeface="Calibri" panose="020F0502020204030204" pitchFamily="34" charset="0"/>
              <a:cs typeface="Times New Roman" panose="02020603050405020304" pitchFamily="18" charset="0"/>
            </a:endParaRPr>
          </a:p>
          <a:p>
            <a:pPr>
              <a:lnSpc>
                <a:spcPct val="107000"/>
              </a:lnSpc>
              <a:spcAft>
                <a:spcPts val="800"/>
              </a:spcAft>
            </a:pPr>
            <a:r>
              <a:rPr lang="en-NZ" sz="1400" dirty="0" err="1">
                <a:solidFill>
                  <a:prstClr val="black"/>
                </a:solidFill>
                <a:ea typeface="Calibri" panose="020F0502020204030204" pitchFamily="34" charset="0"/>
                <a:cs typeface="Times New Roman" panose="02020603050405020304" pitchFamily="18" charset="0"/>
              </a:rPr>
              <a:t>KiwiSaver</a:t>
            </a:r>
            <a:r>
              <a:rPr lang="en-NZ" sz="1400" dirty="0">
                <a:solidFill>
                  <a:prstClr val="black"/>
                </a:solidFill>
                <a:ea typeface="Calibri" panose="020F0502020204030204" pitchFamily="34" charset="0"/>
                <a:cs typeface="Times New Roman" panose="02020603050405020304" pitchFamily="18" charset="0"/>
              </a:rPr>
              <a:t> members nearing retirement tend to invest in low to medium risk funds, and around a quarter plan to withdraw a lump sum when they retire. Most of those who plan to withdraw a lump some say they’ll invest at least some of it elsewhere.</a:t>
            </a:r>
          </a:p>
        </p:txBody>
      </p:sp>
      <p:sp>
        <p:nvSpPr>
          <p:cNvPr id="3" name="Rectangle 2"/>
          <p:cNvSpPr/>
          <p:nvPr/>
        </p:nvSpPr>
        <p:spPr>
          <a:xfrm>
            <a:off x="4291302" y="1705864"/>
            <a:ext cx="4840051" cy="375552"/>
          </a:xfrm>
          <a:prstGeom prst="rect">
            <a:avLst/>
          </a:prstGeom>
        </p:spPr>
        <p:txBody>
          <a:bodyPr wrap="square">
            <a:spAutoFit/>
          </a:bodyPr>
          <a:lstStyle/>
          <a:p>
            <a:pPr>
              <a:lnSpc>
                <a:spcPct val="107000"/>
              </a:lnSpc>
              <a:spcAft>
                <a:spcPts val="800"/>
              </a:spcAft>
            </a:pPr>
            <a:r>
              <a:rPr lang="en-NZ" b="1" dirty="0">
                <a:solidFill>
                  <a:srgbClr val="469EB0">
                    <a:lumMod val="75000"/>
                  </a:srgbClr>
                </a:solidFill>
                <a:ea typeface="Calibri" panose="020F0502020204030204" pitchFamily="34" charset="0"/>
                <a:cs typeface="Times New Roman" panose="02020603050405020304" pitchFamily="18" charset="0"/>
              </a:rPr>
              <a:t>Key considerations when investing</a:t>
            </a:r>
          </a:p>
        </p:txBody>
      </p:sp>
      <p:sp>
        <p:nvSpPr>
          <p:cNvPr id="4" name="Rectangle 3"/>
          <p:cNvSpPr/>
          <p:nvPr/>
        </p:nvSpPr>
        <p:spPr>
          <a:xfrm>
            <a:off x="195584" y="3895391"/>
            <a:ext cx="3466426" cy="2170722"/>
          </a:xfrm>
          <a:prstGeom prst="rect">
            <a:avLst/>
          </a:prstGeom>
        </p:spPr>
        <p:txBody>
          <a:bodyPr wrap="square">
            <a:spAutoFit/>
          </a:bodyPr>
          <a:lstStyle/>
          <a:p>
            <a:pPr>
              <a:lnSpc>
                <a:spcPct val="107000"/>
              </a:lnSpc>
              <a:spcAft>
                <a:spcPts val="800"/>
              </a:spcAft>
            </a:pPr>
            <a:r>
              <a:rPr lang="en-NZ" b="1" dirty="0">
                <a:solidFill>
                  <a:srgbClr val="469EB0">
                    <a:lumMod val="75000"/>
                  </a:srgbClr>
                </a:solidFill>
                <a:ea typeface="Calibri" panose="020F0502020204030204" pitchFamily="34" charset="0"/>
                <a:cs typeface="Times New Roman" panose="02020603050405020304" pitchFamily="18" charset="0"/>
              </a:rPr>
              <a:t>Helpfulness of information from </a:t>
            </a:r>
            <a:r>
              <a:rPr lang="en-NZ" b="1" dirty="0" err="1">
                <a:solidFill>
                  <a:srgbClr val="469EB0">
                    <a:lumMod val="75000"/>
                  </a:srgbClr>
                </a:solidFill>
                <a:ea typeface="Calibri" panose="020F0502020204030204" pitchFamily="34" charset="0"/>
                <a:cs typeface="Times New Roman" panose="02020603050405020304" pitchFamily="18" charset="0"/>
              </a:rPr>
              <a:t>KiwiSaver</a:t>
            </a:r>
            <a:r>
              <a:rPr lang="en-NZ" b="1" dirty="0">
                <a:solidFill>
                  <a:srgbClr val="469EB0">
                    <a:lumMod val="75000"/>
                  </a:srgbClr>
                </a:solidFill>
                <a:ea typeface="Calibri" panose="020F0502020204030204" pitchFamily="34" charset="0"/>
                <a:cs typeface="Times New Roman" panose="02020603050405020304" pitchFamily="18" charset="0"/>
              </a:rPr>
              <a:t> providers</a:t>
            </a:r>
          </a:p>
          <a:p>
            <a:pPr>
              <a:lnSpc>
                <a:spcPct val="107000"/>
              </a:lnSpc>
              <a:spcAft>
                <a:spcPts val="800"/>
              </a:spcAft>
            </a:pPr>
            <a:r>
              <a:rPr lang="en-NZ" sz="1400" dirty="0">
                <a:solidFill>
                  <a:prstClr val="black"/>
                </a:solidFill>
                <a:ea typeface="Calibri" panose="020F0502020204030204" pitchFamily="34" charset="0"/>
                <a:cs typeface="Times New Roman" panose="02020603050405020304" pitchFamily="18" charset="0"/>
              </a:rPr>
              <a:t>Only around half of those nearing retirement feel the information provided by their </a:t>
            </a:r>
            <a:r>
              <a:rPr lang="en-NZ" sz="1400" dirty="0" err="1">
                <a:solidFill>
                  <a:prstClr val="black"/>
                </a:solidFill>
                <a:ea typeface="Calibri" panose="020F0502020204030204" pitchFamily="34" charset="0"/>
                <a:cs typeface="Times New Roman" panose="02020603050405020304" pitchFamily="18" charset="0"/>
              </a:rPr>
              <a:t>KiwiSaver</a:t>
            </a:r>
            <a:r>
              <a:rPr lang="en-NZ" sz="1400" dirty="0">
                <a:solidFill>
                  <a:prstClr val="black"/>
                </a:solidFill>
                <a:ea typeface="Calibri" panose="020F0502020204030204" pitchFamily="34" charset="0"/>
                <a:cs typeface="Times New Roman" panose="02020603050405020304" pitchFamily="18" charset="0"/>
              </a:rPr>
              <a:t> provider is useful for making decisions about their retirement savings, and for working out how much they’ll have when they retire.</a:t>
            </a:r>
          </a:p>
        </p:txBody>
      </p:sp>
      <p:sp>
        <p:nvSpPr>
          <p:cNvPr id="9" name="Rectangle 8"/>
          <p:cNvSpPr/>
          <p:nvPr/>
        </p:nvSpPr>
        <p:spPr>
          <a:xfrm>
            <a:off x="6128681" y="2179345"/>
            <a:ext cx="2678809" cy="3199393"/>
          </a:xfrm>
          <a:prstGeom prst="rect">
            <a:avLst/>
          </a:prstGeom>
          <a:solidFill>
            <a:srgbClr val="469EB0"/>
          </a:solidFill>
          <a:ln>
            <a:noFill/>
          </a:ln>
        </p:spPr>
        <p:txBody>
          <a:bodyPr wrap="square">
            <a:noAutofit/>
          </a:bodyPr>
          <a:lstStyle/>
          <a:p>
            <a:pPr>
              <a:spcAft>
                <a:spcPts val="800"/>
              </a:spcAft>
            </a:pPr>
            <a:r>
              <a:rPr lang="en-NZ" sz="1400" b="1" dirty="0">
                <a:solidFill>
                  <a:prstClr val="white"/>
                </a:solidFill>
                <a:ea typeface="Calibri" panose="020F0502020204030204" pitchFamily="34" charset="0"/>
                <a:cs typeface="Times New Roman" panose="02020603050405020304" pitchFamily="18" charset="0"/>
              </a:rPr>
              <a:t>Interest in a product that would provide a guaranteed regular income</a:t>
            </a:r>
          </a:p>
          <a:p>
            <a:pPr>
              <a:spcAft>
                <a:spcPts val="800"/>
              </a:spcAft>
            </a:pPr>
            <a:r>
              <a:rPr lang="en-NZ" sz="1200" dirty="0">
                <a:solidFill>
                  <a:prstClr val="white"/>
                </a:solidFill>
                <a:ea typeface="Calibri" panose="020F0502020204030204" pitchFamily="34" charset="0"/>
                <a:cs typeface="Times New Roman" panose="02020603050405020304" pitchFamily="18" charset="0"/>
              </a:rPr>
              <a:t>More than a quarter (29%) of those nearing retirement express interest in using a product that could provide a guaranteed weekly or fortnightly income. </a:t>
            </a:r>
          </a:p>
          <a:p>
            <a:pPr>
              <a:spcAft>
                <a:spcPts val="800"/>
              </a:spcAft>
            </a:pPr>
            <a:r>
              <a:rPr lang="en-NZ" sz="1200" dirty="0">
                <a:solidFill>
                  <a:prstClr val="white"/>
                </a:solidFill>
                <a:ea typeface="Calibri" panose="020F0502020204030204" pitchFamily="34" charset="0"/>
                <a:cs typeface="Times New Roman" panose="02020603050405020304" pitchFamily="18" charset="0"/>
              </a:rPr>
              <a:t>Interest is strongest among those less prepared for retirement. Interest does not differ between KiwiSaver members and non-members.</a:t>
            </a:r>
          </a:p>
        </p:txBody>
      </p:sp>
      <p:grpSp>
        <p:nvGrpSpPr>
          <p:cNvPr id="10" name="Group 9"/>
          <p:cNvGrpSpPr>
            <a:grpSpLocks noChangeAspect="1"/>
          </p:cNvGrpSpPr>
          <p:nvPr/>
        </p:nvGrpSpPr>
        <p:grpSpPr>
          <a:xfrm>
            <a:off x="6318613" y="4816567"/>
            <a:ext cx="158903" cy="405055"/>
            <a:chOff x="1072807" y="1408226"/>
            <a:chExt cx="364954" cy="930305"/>
          </a:xfrm>
          <a:solidFill>
            <a:schemeClr val="tx1">
              <a:lumMod val="75000"/>
              <a:lumOff val="25000"/>
            </a:schemeClr>
          </a:solidFill>
        </p:grpSpPr>
        <p:sp>
          <p:nvSpPr>
            <p:cNvPr id="11"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13" name="Group 12"/>
          <p:cNvGrpSpPr>
            <a:grpSpLocks noChangeAspect="1"/>
          </p:cNvGrpSpPr>
          <p:nvPr/>
        </p:nvGrpSpPr>
        <p:grpSpPr>
          <a:xfrm>
            <a:off x="6552425" y="4816567"/>
            <a:ext cx="158903" cy="405055"/>
            <a:chOff x="1072807" y="1408226"/>
            <a:chExt cx="364954" cy="930305"/>
          </a:xfrm>
          <a:solidFill>
            <a:schemeClr val="tx1">
              <a:lumMod val="75000"/>
              <a:lumOff val="25000"/>
            </a:schemeClr>
          </a:solidFill>
        </p:grpSpPr>
        <p:sp>
          <p:nvSpPr>
            <p:cNvPr id="14"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5"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16" name="Group 15"/>
          <p:cNvGrpSpPr>
            <a:grpSpLocks noChangeAspect="1"/>
          </p:cNvGrpSpPr>
          <p:nvPr/>
        </p:nvGrpSpPr>
        <p:grpSpPr>
          <a:xfrm>
            <a:off x="6786237" y="4816567"/>
            <a:ext cx="158903" cy="405055"/>
            <a:chOff x="1072807" y="1408226"/>
            <a:chExt cx="364954" cy="930305"/>
          </a:xfrm>
          <a:solidFill>
            <a:schemeClr val="tx1">
              <a:lumMod val="75000"/>
              <a:lumOff val="25000"/>
            </a:schemeClr>
          </a:solidFill>
        </p:grpSpPr>
        <p:sp>
          <p:nvSpPr>
            <p:cNvPr id="17"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19" name="Group 18"/>
          <p:cNvGrpSpPr>
            <a:grpSpLocks noChangeAspect="1"/>
          </p:cNvGrpSpPr>
          <p:nvPr/>
        </p:nvGrpSpPr>
        <p:grpSpPr>
          <a:xfrm>
            <a:off x="7020049" y="4816567"/>
            <a:ext cx="158903" cy="405055"/>
            <a:chOff x="1072807" y="1408226"/>
            <a:chExt cx="364954" cy="930305"/>
          </a:xfrm>
          <a:solidFill>
            <a:schemeClr val="bg1">
              <a:lumMod val="85000"/>
            </a:schemeClr>
          </a:solidFill>
        </p:grpSpPr>
        <p:sp>
          <p:nvSpPr>
            <p:cNvPr id="20"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22" name="Group 21"/>
          <p:cNvGrpSpPr>
            <a:grpSpLocks noChangeAspect="1"/>
          </p:cNvGrpSpPr>
          <p:nvPr/>
        </p:nvGrpSpPr>
        <p:grpSpPr>
          <a:xfrm>
            <a:off x="7253861" y="4816567"/>
            <a:ext cx="158903" cy="405055"/>
            <a:chOff x="1072807" y="1408226"/>
            <a:chExt cx="364954" cy="930305"/>
          </a:xfrm>
          <a:solidFill>
            <a:schemeClr val="bg1">
              <a:lumMod val="85000"/>
            </a:schemeClr>
          </a:solidFill>
        </p:grpSpPr>
        <p:sp>
          <p:nvSpPr>
            <p:cNvPr id="23"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25" name="Group 24"/>
          <p:cNvGrpSpPr>
            <a:grpSpLocks noChangeAspect="1"/>
          </p:cNvGrpSpPr>
          <p:nvPr/>
        </p:nvGrpSpPr>
        <p:grpSpPr>
          <a:xfrm>
            <a:off x="7487673" y="4816567"/>
            <a:ext cx="158903" cy="405055"/>
            <a:chOff x="1072807" y="1408226"/>
            <a:chExt cx="364954" cy="930305"/>
          </a:xfrm>
          <a:solidFill>
            <a:schemeClr val="bg1">
              <a:lumMod val="85000"/>
            </a:schemeClr>
          </a:solidFill>
        </p:grpSpPr>
        <p:sp>
          <p:nvSpPr>
            <p:cNvPr id="26"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28" name="Group 27"/>
          <p:cNvGrpSpPr>
            <a:grpSpLocks noChangeAspect="1"/>
          </p:cNvGrpSpPr>
          <p:nvPr/>
        </p:nvGrpSpPr>
        <p:grpSpPr>
          <a:xfrm>
            <a:off x="7721485" y="4816567"/>
            <a:ext cx="158903" cy="405055"/>
            <a:chOff x="1072807" y="1408226"/>
            <a:chExt cx="364954" cy="930305"/>
          </a:xfrm>
          <a:solidFill>
            <a:schemeClr val="bg1">
              <a:lumMod val="85000"/>
            </a:schemeClr>
          </a:solidFill>
        </p:grpSpPr>
        <p:sp>
          <p:nvSpPr>
            <p:cNvPr id="29"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1" name="Group 30"/>
          <p:cNvGrpSpPr>
            <a:grpSpLocks noChangeAspect="1"/>
          </p:cNvGrpSpPr>
          <p:nvPr/>
        </p:nvGrpSpPr>
        <p:grpSpPr>
          <a:xfrm>
            <a:off x="7955297" y="4816567"/>
            <a:ext cx="158903" cy="405055"/>
            <a:chOff x="1072807" y="1408226"/>
            <a:chExt cx="364954" cy="930305"/>
          </a:xfrm>
          <a:solidFill>
            <a:schemeClr val="bg1">
              <a:lumMod val="85000"/>
            </a:schemeClr>
          </a:solidFill>
        </p:grpSpPr>
        <p:sp>
          <p:nvSpPr>
            <p:cNvPr id="32"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3"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4" name="Group 33"/>
          <p:cNvGrpSpPr>
            <a:grpSpLocks noChangeAspect="1"/>
          </p:cNvGrpSpPr>
          <p:nvPr/>
        </p:nvGrpSpPr>
        <p:grpSpPr>
          <a:xfrm>
            <a:off x="8189109" y="4816567"/>
            <a:ext cx="158903" cy="405055"/>
            <a:chOff x="1072807" y="1408226"/>
            <a:chExt cx="364954" cy="930305"/>
          </a:xfrm>
          <a:solidFill>
            <a:schemeClr val="bg1">
              <a:lumMod val="85000"/>
            </a:schemeClr>
          </a:solidFill>
        </p:grpSpPr>
        <p:sp>
          <p:nvSpPr>
            <p:cNvPr id="35"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7" name="Group 36"/>
          <p:cNvGrpSpPr>
            <a:grpSpLocks noChangeAspect="1"/>
          </p:cNvGrpSpPr>
          <p:nvPr/>
        </p:nvGrpSpPr>
        <p:grpSpPr>
          <a:xfrm>
            <a:off x="8422922" y="4816567"/>
            <a:ext cx="158903" cy="405055"/>
            <a:chOff x="1072807" y="1408226"/>
            <a:chExt cx="364954" cy="930305"/>
          </a:xfrm>
          <a:solidFill>
            <a:schemeClr val="bg1">
              <a:lumMod val="85000"/>
            </a:schemeClr>
          </a:solidFill>
        </p:grpSpPr>
        <p:sp>
          <p:nvSpPr>
            <p:cNvPr id="38"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40" name="Rectangle 39"/>
          <p:cNvSpPr/>
          <p:nvPr/>
        </p:nvSpPr>
        <p:spPr>
          <a:xfrm>
            <a:off x="4315057" y="2027391"/>
            <a:ext cx="1862934" cy="2858475"/>
          </a:xfrm>
          <a:prstGeom prst="rect">
            <a:avLst/>
          </a:prstGeom>
        </p:spPr>
        <p:txBody>
          <a:bodyPr wrap="square">
            <a:spAutoFit/>
          </a:bodyPr>
          <a:lstStyle/>
          <a:p>
            <a:pPr>
              <a:lnSpc>
                <a:spcPct val="107000"/>
              </a:lnSpc>
              <a:spcAft>
                <a:spcPts val="800"/>
              </a:spcAft>
            </a:pPr>
            <a:r>
              <a:rPr lang="en-NZ" sz="1400" dirty="0">
                <a:solidFill>
                  <a:prstClr val="black"/>
                </a:solidFill>
                <a:ea typeface="Calibri" panose="020F0502020204030204" pitchFamily="34" charset="0"/>
                <a:cs typeface="Times New Roman" panose="02020603050405020304" pitchFamily="18" charset="0"/>
              </a:rPr>
              <a:t>When it comes to investing, the most important factors for New Zealanders aged 50+ are having a regular income for the rest of their life, the ability to access their funds when they need them, keeping pace with inflation, and costs and fees.</a:t>
            </a:r>
          </a:p>
        </p:txBody>
      </p:sp>
      <p:sp>
        <p:nvSpPr>
          <p:cNvPr id="5" name="Isosceles Triangle 4"/>
          <p:cNvSpPr/>
          <p:nvPr/>
        </p:nvSpPr>
        <p:spPr>
          <a:xfrm rot="5400000">
            <a:off x="3243300" y="2476371"/>
            <a:ext cx="1367257" cy="57734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nvGrpSpPr>
          <p:cNvPr id="41" name="Group 40"/>
          <p:cNvGrpSpPr/>
          <p:nvPr/>
        </p:nvGrpSpPr>
        <p:grpSpPr>
          <a:xfrm>
            <a:off x="1094715" y="131763"/>
            <a:ext cx="736600" cy="736600"/>
            <a:chOff x="-1490133" y="440267"/>
            <a:chExt cx="736600" cy="736600"/>
          </a:xfrm>
        </p:grpSpPr>
        <p:sp>
          <p:nvSpPr>
            <p:cNvPr id="42" name="Oval 41"/>
            <p:cNvSpPr/>
            <p:nvPr/>
          </p:nvSpPr>
          <p:spPr>
            <a:xfrm>
              <a:off x="-1490133" y="440267"/>
              <a:ext cx="736600" cy="736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4" name="Oval 43"/>
            <p:cNvSpPr/>
            <p:nvPr/>
          </p:nvSpPr>
          <p:spPr>
            <a:xfrm>
              <a:off x="-1447798" y="483129"/>
              <a:ext cx="645278" cy="645278"/>
            </a:xfrm>
            <a:prstGeom prst="ellipse">
              <a:avLst/>
            </a:prstGeom>
            <a:no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solidFill>
                    <a:prstClr val="white"/>
                  </a:solidFill>
                </a:rPr>
                <a:t>4</a:t>
              </a:r>
            </a:p>
          </p:txBody>
        </p:sp>
      </p:grpSp>
    </p:spTree>
    <p:extLst>
      <p:ext uri="{BB962C8B-B14F-4D97-AF65-F5344CB8AC3E}">
        <p14:creationId xmlns:p14="http://schemas.microsoft.com/office/powerpoint/2010/main" val="3246514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4855" y="1460411"/>
            <a:ext cx="8872396" cy="4641625"/>
          </a:xfrm>
          <a:prstGeom prst="rect">
            <a:avLst/>
          </a:prstGeom>
          <a:solidFill>
            <a:schemeClr val="bg1">
              <a:lumMod val="95000"/>
            </a:schemeClr>
          </a:solidFill>
          <a:ln>
            <a:solidFill>
              <a:schemeClr val="bg1">
                <a:lumMod val="85000"/>
              </a:schemeClr>
            </a:solidFill>
          </a:ln>
        </p:spPr>
        <p:txBody>
          <a:bodyPr wrap="square" rtlCol="0">
            <a:noAutofit/>
          </a:bodyPr>
          <a:lstStyle>
            <a:defPPr>
              <a:defRPr lang="en-US"/>
            </a:defPPr>
            <a:lvl1pPr marL="171450" indent="-171450">
              <a:buFont typeface="Arial" panose="020B0604020202020204" pitchFamily="34" charset="0"/>
              <a:buChar char="•"/>
              <a:defRPr sz="1200">
                <a:solidFill>
                  <a:schemeClr val="tx1">
                    <a:lumMod val="75000"/>
                    <a:lumOff val="25000"/>
                  </a:schemeClr>
                </a:solidFill>
              </a:defRPr>
            </a:lvl1pPr>
          </a:lstStyle>
          <a:p>
            <a:endParaRPr lang="en-NZ" dirty="0">
              <a:solidFill>
                <a:prstClr val="black">
                  <a:lumMod val="75000"/>
                  <a:lumOff val="25000"/>
                </a:prstClr>
              </a:solidFill>
            </a:endParaRPr>
          </a:p>
        </p:txBody>
      </p:sp>
      <p:sp>
        <p:nvSpPr>
          <p:cNvPr id="5" name="Isosceles Triangle 4"/>
          <p:cNvSpPr/>
          <p:nvPr/>
        </p:nvSpPr>
        <p:spPr>
          <a:xfrm rot="16200000">
            <a:off x="4847835" y="1869141"/>
            <a:ext cx="4277547" cy="39391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 name="Rectangle 7"/>
          <p:cNvSpPr/>
          <p:nvPr/>
        </p:nvSpPr>
        <p:spPr>
          <a:xfrm>
            <a:off x="240096" y="1054119"/>
            <a:ext cx="7802999" cy="388696"/>
          </a:xfrm>
          <a:prstGeom prst="rect">
            <a:avLst/>
          </a:prstGeom>
        </p:spPr>
        <p:txBody>
          <a:bodyPr wrap="square">
            <a:spAutoFit/>
          </a:bodyPr>
          <a:lstStyle/>
          <a:p>
            <a:pPr>
              <a:lnSpc>
                <a:spcPct val="107000"/>
              </a:lnSpc>
              <a:spcAft>
                <a:spcPts val="800"/>
              </a:spcAft>
            </a:pPr>
            <a:r>
              <a:rPr lang="en-NZ" b="1" dirty="0">
                <a:solidFill>
                  <a:srgbClr val="469EB0">
                    <a:lumMod val="75000"/>
                  </a:srgbClr>
                </a:solidFill>
                <a:ea typeface="Calibri" panose="020F0502020204030204" pitchFamily="34" charset="0"/>
                <a:cs typeface="Times New Roman" panose="02020603050405020304" pitchFamily="18" charset="0"/>
              </a:rPr>
              <a:t>FINANCIAL ADVICE</a:t>
            </a:r>
          </a:p>
        </p:txBody>
      </p:sp>
      <p:sp>
        <p:nvSpPr>
          <p:cNvPr id="2" name="Title 1"/>
          <p:cNvSpPr>
            <a:spLocks noGrp="1"/>
          </p:cNvSpPr>
          <p:nvPr>
            <p:ph type="title"/>
          </p:nvPr>
        </p:nvSpPr>
        <p:spPr/>
        <p:txBody>
          <a:bodyPr/>
          <a:lstStyle/>
          <a:p>
            <a:r>
              <a:rPr lang="en-NZ" dirty="0" smtClean="0"/>
              <a:t>Summary</a:t>
            </a:r>
            <a:endParaRPr lang="en-NZ" dirty="0"/>
          </a:p>
        </p:txBody>
      </p:sp>
      <p:sp>
        <p:nvSpPr>
          <p:cNvPr id="6" name="Rectangle 5"/>
          <p:cNvSpPr/>
          <p:nvPr/>
        </p:nvSpPr>
        <p:spPr>
          <a:xfrm>
            <a:off x="247883" y="1699919"/>
            <a:ext cx="4603518" cy="4277548"/>
          </a:xfrm>
          <a:prstGeom prst="rect">
            <a:avLst/>
          </a:prstGeom>
          <a:solidFill>
            <a:schemeClr val="bg1"/>
          </a:solidFill>
          <a:ln>
            <a:solidFill>
              <a:srgbClr val="469EB0"/>
            </a:solidFill>
            <a:prstDash val="dash"/>
          </a:ln>
        </p:spPr>
        <p:txBody>
          <a:bodyPr wrap="square">
            <a:noAutofit/>
          </a:bodyPr>
          <a:lstStyle/>
          <a:p>
            <a:pPr>
              <a:lnSpc>
                <a:spcPct val="107000"/>
              </a:lnSpc>
              <a:spcAft>
                <a:spcPts val="800"/>
              </a:spcAft>
            </a:pPr>
            <a:r>
              <a:rPr lang="en-NZ" b="1" dirty="0">
                <a:solidFill>
                  <a:prstClr val="black"/>
                </a:solidFill>
                <a:ea typeface="Calibri" panose="020F0502020204030204" pitchFamily="34" charset="0"/>
                <a:cs typeface="Times New Roman" panose="02020603050405020304" pitchFamily="18" charset="0"/>
              </a:rPr>
              <a:t> </a:t>
            </a:r>
            <a:endParaRPr lang="en-NZ" dirty="0">
              <a:solidFill>
                <a:prstClr val="black"/>
              </a:solidFill>
              <a:ea typeface="Calibri" panose="020F0502020204030204" pitchFamily="34" charset="0"/>
              <a:cs typeface="Times New Roman" panose="02020603050405020304" pitchFamily="18" charset="0"/>
            </a:endParaRPr>
          </a:p>
        </p:txBody>
      </p:sp>
      <p:sp>
        <p:nvSpPr>
          <p:cNvPr id="9" name="Rectangle 8"/>
          <p:cNvSpPr/>
          <p:nvPr/>
        </p:nvSpPr>
        <p:spPr>
          <a:xfrm>
            <a:off x="413539" y="2884930"/>
            <a:ext cx="4167514" cy="896293"/>
          </a:xfrm>
          <a:prstGeom prst="rect">
            <a:avLst/>
          </a:prstGeom>
          <a:noFill/>
          <a:ln>
            <a:noFill/>
            <a:prstDash val="dash"/>
          </a:ln>
        </p:spPr>
        <p:txBody>
          <a:bodyPr wrap="square">
            <a:noAutofit/>
          </a:bodyPr>
          <a:lstStyle/>
          <a:p>
            <a:pPr marL="180975" indent="-180975">
              <a:lnSpc>
                <a:spcPct val="107000"/>
              </a:lnSpc>
              <a:buFontTx/>
              <a:buChar char="-"/>
            </a:pPr>
            <a:r>
              <a:rPr lang="en-NZ" sz="1200" dirty="0">
                <a:solidFill>
                  <a:prstClr val="black"/>
                </a:solidFill>
                <a:ea typeface="Calibri" panose="020F0502020204030204" pitchFamily="34" charset="0"/>
                <a:cs typeface="Times New Roman" panose="02020603050405020304" pitchFamily="18" charset="0"/>
              </a:rPr>
              <a:t>An unexpected windfall is the only event that would prompt the majority of people to seek professional financial advice. Those with high incomes are more likely than others to say they would use the services of a financial adviser for reasons other than receiving an unexpected windfall.</a:t>
            </a:r>
          </a:p>
          <a:p>
            <a:pPr marL="180975" indent="-180975">
              <a:lnSpc>
                <a:spcPct val="107000"/>
              </a:lnSpc>
              <a:buFontTx/>
              <a:buChar char="-"/>
            </a:pPr>
            <a:endParaRPr lang="en-NZ" sz="1200" dirty="0">
              <a:solidFill>
                <a:prstClr val="black"/>
              </a:solidFill>
              <a:ea typeface="Calibri" panose="020F0502020204030204" pitchFamily="34" charset="0"/>
              <a:cs typeface="Times New Roman" panose="02020603050405020304" pitchFamily="18" charset="0"/>
            </a:endParaRPr>
          </a:p>
          <a:p>
            <a:pPr marL="180975" indent="-180975">
              <a:lnSpc>
                <a:spcPct val="107000"/>
              </a:lnSpc>
              <a:spcAft>
                <a:spcPts val="800"/>
              </a:spcAft>
              <a:buFontTx/>
              <a:buChar char="-"/>
            </a:pPr>
            <a:r>
              <a:rPr lang="en-NZ" sz="1200" dirty="0">
                <a:solidFill>
                  <a:prstClr val="black"/>
                </a:solidFill>
                <a:ea typeface="Calibri" panose="020F0502020204030204" pitchFamily="34" charset="0"/>
                <a:cs typeface="Times New Roman" panose="02020603050405020304" pitchFamily="18" charset="0"/>
              </a:rPr>
              <a:t>Perception of trust is the most important consideration for people choosing a professional financial adviser.</a:t>
            </a:r>
            <a:r>
              <a:rPr lang="en-NZ" sz="120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 </a:t>
            </a:r>
            <a:r>
              <a:rPr lang="en-NZ" sz="1200" dirty="0">
                <a:solidFill>
                  <a:prstClr val="black"/>
                </a:solidFill>
                <a:ea typeface="Calibri" panose="020F0502020204030204" pitchFamily="34" charset="0"/>
                <a:cs typeface="Times New Roman" panose="02020603050405020304" pitchFamily="18" charset="0"/>
              </a:rPr>
              <a:t>Distance from where someone lives, and recommendations from family or friends, are relatively unimportant for this.</a:t>
            </a:r>
          </a:p>
        </p:txBody>
      </p:sp>
      <p:sp>
        <p:nvSpPr>
          <p:cNvPr id="10" name="Rectangle 9"/>
          <p:cNvSpPr/>
          <p:nvPr/>
        </p:nvSpPr>
        <p:spPr>
          <a:xfrm>
            <a:off x="366153" y="1944525"/>
            <a:ext cx="4184448" cy="632993"/>
          </a:xfrm>
          <a:prstGeom prst="rect">
            <a:avLst/>
          </a:prstGeom>
          <a:noFill/>
          <a:ln>
            <a:noFill/>
            <a:prstDash val="dash"/>
          </a:ln>
        </p:spPr>
        <p:txBody>
          <a:bodyPr wrap="square">
            <a:noAutofit/>
          </a:bodyPr>
          <a:lstStyle/>
          <a:p>
            <a:pPr>
              <a:lnSpc>
                <a:spcPct val="107000"/>
              </a:lnSpc>
              <a:spcAft>
                <a:spcPts val="800"/>
              </a:spcAft>
            </a:pPr>
            <a:r>
              <a:rPr lang="en-NZ" sz="1400" b="1" dirty="0">
                <a:solidFill>
                  <a:srgbClr val="469EB0"/>
                </a:solidFill>
                <a:ea typeface="Calibri" panose="020F0502020204030204" pitchFamily="34" charset="0"/>
                <a:cs typeface="Times New Roman" panose="02020603050405020304" pitchFamily="18" charset="0"/>
              </a:rPr>
              <a:t>Many New Zealanders aged 50 years and over like to take care of their finances themselves. Six in ten (59%) have never sought professional financial advice.</a:t>
            </a:r>
          </a:p>
        </p:txBody>
      </p:sp>
      <p:grpSp>
        <p:nvGrpSpPr>
          <p:cNvPr id="3" name="Group 2"/>
          <p:cNvGrpSpPr/>
          <p:nvPr/>
        </p:nvGrpSpPr>
        <p:grpSpPr>
          <a:xfrm>
            <a:off x="1321454" y="5153245"/>
            <a:ext cx="2351683" cy="420889"/>
            <a:chOff x="6333080" y="1961311"/>
            <a:chExt cx="2351683" cy="420889"/>
          </a:xfrm>
        </p:grpSpPr>
        <p:grpSp>
          <p:nvGrpSpPr>
            <p:cNvPr id="12" name="Group 11"/>
            <p:cNvGrpSpPr>
              <a:grpSpLocks noChangeAspect="1"/>
            </p:cNvGrpSpPr>
            <p:nvPr/>
          </p:nvGrpSpPr>
          <p:grpSpPr>
            <a:xfrm>
              <a:off x="6333080" y="1961311"/>
              <a:ext cx="165115" cy="420889"/>
              <a:chOff x="1072807" y="1408226"/>
              <a:chExt cx="364954" cy="930305"/>
            </a:xfrm>
            <a:solidFill>
              <a:srgbClr val="469EB0"/>
            </a:solidFill>
          </p:grpSpPr>
          <p:sp>
            <p:nvSpPr>
              <p:cNvPr id="13"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15" name="Group 14"/>
            <p:cNvGrpSpPr>
              <a:grpSpLocks noChangeAspect="1"/>
            </p:cNvGrpSpPr>
            <p:nvPr/>
          </p:nvGrpSpPr>
          <p:grpSpPr>
            <a:xfrm>
              <a:off x="6576032" y="1961311"/>
              <a:ext cx="165115" cy="420889"/>
              <a:chOff x="1072807" y="1408226"/>
              <a:chExt cx="364954" cy="930305"/>
            </a:xfrm>
            <a:solidFill>
              <a:srgbClr val="469EB0"/>
            </a:solidFill>
          </p:grpSpPr>
          <p:sp>
            <p:nvSpPr>
              <p:cNvPr id="16"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18" name="Group 17"/>
            <p:cNvGrpSpPr>
              <a:grpSpLocks noChangeAspect="1"/>
            </p:cNvGrpSpPr>
            <p:nvPr/>
          </p:nvGrpSpPr>
          <p:grpSpPr>
            <a:xfrm>
              <a:off x="6818984" y="1961311"/>
              <a:ext cx="165115" cy="420889"/>
              <a:chOff x="1072807" y="1408226"/>
              <a:chExt cx="364954" cy="930305"/>
            </a:xfrm>
            <a:solidFill>
              <a:srgbClr val="469EB0"/>
            </a:solidFill>
          </p:grpSpPr>
          <p:sp>
            <p:nvSpPr>
              <p:cNvPr id="19"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21" name="Group 20"/>
            <p:cNvGrpSpPr>
              <a:grpSpLocks noChangeAspect="1"/>
            </p:cNvGrpSpPr>
            <p:nvPr/>
          </p:nvGrpSpPr>
          <p:grpSpPr>
            <a:xfrm>
              <a:off x="7061936" y="1961311"/>
              <a:ext cx="165115" cy="420889"/>
              <a:chOff x="1072807" y="1408226"/>
              <a:chExt cx="364954" cy="930305"/>
            </a:xfrm>
            <a:solidFill>
              <a:srgbClr val="469EB0"/>
            </a:solidFill>
          </p:grpSpPr>
          <p:sp>
            <p:nvSpPr>
              <p:cNvPr id="22"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24" name="Group 23"/>
            <p:cNvGrpSpPr>
              <a:grpSpLocks noChangeAspect="1"/>
            </p:cNvGrpSpPr>
            <p:nvPr/>
          </p:nvGrpSpPr>
          <p:grpSpPr>
            <a:xfrm>
              <a:off x="7304888" y="1961311"/>
              <a:ext cx="165115" cy="420889"/>
              <a:chOff x="1072807" y="1408226"/>
              <a:chExt cx="364954" cy="930305"/>
            </a:xfrm>
            <a:solidFill>
              <a:srgbClr val="469EB0"/>
            </a:solidFill>
          </p:grpSpPr>
          <p:sp>
            <p:nvSpPr>
              <p:cNvPr id="25"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27" name="Group 26"/>
            <p:cNvGrpSpPr>
              <a:grpSpLocks noChangeAspect="1"/>
            </p:cNvGrpSpPr>
            <p:nvPr/>
          </p:nvGrpSpPr>
          <p:grpSpPr>
            <a:xfrm>
              <a:off x="7547840" y="1961311"/>
              <a:ext cx="165115" cy="420889"/>
              <a:chOff x="1072807" y="1408226"/>
              <a:chExt cx="364954" cy="930305"/>
            </a:xfrm>
            <a:solidFill>
              <a:srgbClr val="469EB0"/>
            </a:solidFill>
          </p:grpSpPr>
          <p:sp>
            <p:nvSpPr>
              <p:cNvPr id="28"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0" name="Group 29"/>
            <p:cNvGrpSpPr>
              <a:grpSpLocks noChangeAspect="1"/>
            </p:cNvGrpSpPr>
            <p:nvPr/>
          </p:nvGrpSpPr>
          <p:grpSpPr>
            <a:xfrm>
              <a:off x="7790792" y="1961311"/>
              <a:ext cx="165115" cy="420889"/>
              <a:chOff x="1072807" y="1408226"/>
              <a:chExt cx="364954" cy="930305"/>
            </a:xfrm>
            <a:solidFill>
              <a:schemeClr val="bg1">
                <a:lumMod val="75000"/>
              </a:schemeClr>
            </a:solidFill>
          </p:grpSpPr>
          <p:sp>
            <p:nvSpPr>
              <p:cNvPr id="31"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3" name="Group 32"/>
            <p:cNvGrpSpPr>
              <a:grpSpLocks noChangeAspect="1"/>
            </p:cNvGrpSpPr>
            <p:nvPr/>
          </p:nvGrpSpPr>
          <p:grpSpPr>
            <a:xfrm>
              <a:off x="8033743" y="1961311"/>
              <a:ext cx="165115" cy="420889"/>
              <a:chOff x="1072807" y="1408226"/>
              <a:chExt cx="364954" cy="930305"/>
            </a:xfrm>
            <a:solidFill>
              <a:schemeClr val="bg1">
                <a:lumMod val="75000"/>
              </a:schemeClr>
            </a:solidFill>
          </p:grpSpPr>
          <p:sp>
            <p:nvSpPr>
              <p:cNvPr id="34"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6" name="Group 35"/>
            <p:cNvGrpSpPr>
              <a:grpSpLocks noChangeAspect="1"/>
            </p:cNvGrpSpPr>
            <p:nvPr/>
          </p:nvGrpSpPr>
          <p:grpSpPr>
            <a:xfrm>
              <a:off x="8276695" y="1961311"/>
              <a:ext cx="165115" cy="420889"/>
              <a:chOff x="1072807" y="1408226"/>
              <a:chExt cx="364954" cy="930305"/>
            </a:xfrm>
            <a:solidFill>
              <a:schemeClr val="bg1">
                <a:lumMod val="75000"/>
              </a:schemeClr>
            </a:solidFill>
          </p:grpSpPr>
          <p:sp>
            <p:nvSpPr>
              <p:cNvPr id="37"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9" name="Group 38"/>
            <p:cNvGrpSpPr>
              <a:grpSpLocks noChangeAspect="1"/>
            </p:cNvGrpSpPr>
            <p:nvPr/>
          </p:nvGrpSpPr>
          <p:grpSpPr>
            <a:xfrm>
              <a:off x="8519648" y="1961311"/>
              <a:ext cx="165115" cy="420889"/>
              <a:chOff x="1072807" y="1408226"/>
              <a:chExt cx="364954" cy="930305"/>
            </a:xfrm>
            <a:solidFill>
              <a:schemeClr val="bg1">
                <a:lumMod val="75000"/>
              </a:schemeClr>
            </a:solidFill>
          </p:grpSpPr>
          <p:sp>
            <p:nvSpPr>
              <p:cNvPr id="40" name="Freeform 166"/>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1" name="Oval 167"/>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pic>
        <p:nvPicPr>
          <p:cNvPr id="4" name="Picture 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912493" y="2493472"/>
            <a:ext cx="4043666" cy="2695777"/>
          </a:xfrm>
          <a:prstGeom prst="rect">
            <a:avLst/>
          </a:prstGeom>
        </p:spPr>
      </p:pic>
      <p:sp>
        <p:nvSpPr>
          <p:cNvPr id="42" name="Rectangle 41"/>
          <p:cNvSpPr/>
          <p:nvPr/>
        </p:nvSpPr>
        <p:spPr>
          <a:xfrm>
            <a:off x="4962896" y="2552117"/>
            <a:ext cx="3927104" cy="2575727"/>
          </a:xfrm>
          <a:prstGeom prst="rect">
            <a:avLst/>
          </a:prstGeom>
          <a:noFill/>
          <a:ln>
            <a:solidFill>
              <a:schemeClr val="accent2">
                <a:lumMod val="60000"/>
                <a:lumOff val="40000"/>
              </a:schemeClr>
            </a:solidFill>
            <a:prstDash val="dash"/>
          </a:ln>
        </p:spPr>
        <p:txBody>
          <a:bodyPr wrap="square">
            <a:noAutofit/>
          </a:bodyPr>
          <a:lstStyle/>
          <a:p>
            <a:pPr>
              <a:lnSpc>
                <a:spcPct val="107000"/>
              </a:lnSpc>
              <a:spcAft>
                <a:spcPts val="800"/>
              </a:spcAft>
            </a:pPr>
            <a:r>
              <a:rPr lang="en-NZ" b="1" dirty="0">
                <a:solidFill>
                  <a:prstClr val="black"/>
                </a:solidFill>
                <a:ea typeface="Calibri" panose="020F0502020204030204" pitchFamily="34" charset="0"/>
                <a:cs typeface="Times New Roman" panose="02020603050405020304" pitchFamily="18" charset="0"/>
              </a:rPr>
              <a:t> </a:t>
            </a:r>
            <a:endParaRPr lang="en-NZ" dirty="0">
              <a:solidFill>
                <a:prstClr val="black"/>
              </a:solidFill>
              <a:ea typeface="Calibri" panose="020F0502020204030204" pitchFamily="34" charset="0"/>
              <a:cs typeface="Times New Roman" panose="02020603050405020304" pitchFamily="18" charset="0"/>
            </a:endParaRPr>
          </a:p>
        </p:txBody>
      </p:sp>
      <p:grpSp>
        <p:nvGrpSpPr>
          <p:cNvPr id="43" name="Group 42"/>
          <p:cNvGrpSpPr/>
          <p:nvPr/>
        </p:nvGrpSpPr>
        <p:grpSpPr>
          <a:xfrm>
            <a:off x="1094715" y="131763"/>
            <a:ext cx="736600" cy="736600"/>
            <a:chOff x="-1490133" y="440267"/>
            <a:chExt cx="736600" cy="736600"/>
          </a:xfrm>
        </p:grpSpPr>
        <p:sp>
          <p:nvSpPr>
            <p:cNvPr id="44" name="Oval 43"/>
            <p:cNvSpPr/>
            <p:nvPr/>
          </p:nvSpPr>
          <p:spPr>
            <a:xfrm>
              <a:off x="-1490133" y="440267"/>
              <a:ext cx="736600" cy="736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5" name="Oval 44"/>
            <p:cNvSpPr/>
            <p:nvPr/>
          </p:nvSpPr>
          <p:spPr>
            <a:xfrm>
              <a:off x="-1447798" y="483129"/>
              <a:ext cx="645278" cy="645278"/>
            </a:xfrm>
            <a:prstGeom prst="ellipse">
              <a:avLst/>
            </a:prstGeom>
            <a:no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solidFill>
                    <a:prstClr val="white"/>
                  </a:solidFill>
                </a:rPr>
                <a:t>5</a:t>
              </a:r>
            </a:p>
          </p:txBody>
        </p:sp>
      </p:grpSp>
    </p:spTree>
    <p:extLst>
      <p:ext uri="{BB962C8B-B14F-4D97-AF65-F5344CB8AC3E}">
        <p14:creationId xmlns:p14="http://schemas.microsoft.com/office/powerpoint/2010/main" val="26577400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Financial advice</a:t>
            </a:r>
            <a:endParaRPr lang="en-NZ" dirty="0"/>
          </a:p>
        </p:txBody>
      </p:sp>
    </p:spTree>
    <p:extLst>
      <p:ext uri="{BB962C8B-B14F-4D97-AF65-F5344CB8AC3E}">
        <p14:creationId xmlns:p14="http://schemas.microsoft.com/office/powerpoint/2010/main" val="2003251335"/>
      </p:ext>
    </p:extLst>
  </p:cSld>
  <p:clrMapOvr>
    <a:masterClrMapping/>
  </p:clrMapOvr>
</p:sld>
</file>

<file path=ppt/theme/theme1.xml><?xml version="1.0" encoding="utf-8"?>
<a:theme xmlns:a="http://schemas.openxmlformats.org/drawingml/2006/main" name="1_Office Theme">
  <a:themeElements>
    <a:clrScheme name="Custom 21">
      <a:dk1>
        <a:sysClr val="windowText" lastClr="000000"/>
      </a:dk1>
      <a:lt1>
        <a:sysClr val="window" lastClr="FFFFFF"/>
      </a:lt1>
      <a:dk2>
        <a:srgbClr val="44546A"/>
      </a:dk2>
      <a:lt2>
        <a:srgbClr val="E7E6E6"/>
      </a:lt2>
      <a:accent1>
        <a:srgbClr val="469EB0"/>
      </a:accent1>
      <a:accent2>
        <a:srgbClr val="99BCC3"/>
      </a:accent2>
      <a:accent3>
        <a:srgbClr val="2E6C92"/>
      </a:accent3>
      <a:accent4>
        <a:srgbClr val="3F3F3F"/>
      </a:accent4>
      <a:accent5>
        <a:srgbClr val="FEBD5E"/>
      </a:accent5>
      <a:accent6>
        <a:srgbClr val="E6E4D2"/>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120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21">
      <a:dk1>
        <a:sysClr val="windowText" lastClr="000000"/>
      </a:dk1>
      <a:lt1>
        <a:sysClr val="window" lastClr="FFFFFF"/>
      </a:lt1>
      <a:dk2>
        <a:srgbClr val="44546A"/>
      </a:dk2>
      <a:lt2>
        <a:srgbClr val="E7E6E6"/>
      </a:lt2>
      <a:accent1>
        <a:srgbClr val="469EB0"/>
      </a:accent1>
      <a:accent2>
        <a:srgbClr val="99BCC3"/>
      </a:accent2>
      <a:accent3>
        <a:srgbClr val="2E6C92"/>
      </a:accent3>
      <a:accent4>
        <a:srgbClr val="3F3F3F"/>
      </a:accent4>
      <a:accent5>
        <a:srgbClr val="FEBD5E"/>
      </a:accent5>
      <a:accent6>
        <a:srgbClr val="E6E4D2"/>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120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TotalTime>
  <Words>2210</Words>
  <Application>Microsoft Office PowerPoint</Application>
  <PresentationFormat>On-screen Show (4:3)</PresentationFormat>
  <Paragraphs>242</Paragraphs>
  <Slides>14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Calibri Light</vt:lpstr>
      <vt:lpstr>Symbol</vt:lpstr>
      <vt:lpstr>Times New Roman</vt:lpstr>
      <vt:lpstr>Wingdings</vt:lpstr>
      <vt:lpstr>1_Office Theme</vt:lpstr>
      <vt:lpstr>2_Office Theme</vt:lpstr>
      <vt:lpstr>Survey NZers aged 50 years plus - 2015  Attitudes to financial advice</vt:lpstr>
      <vt:lpstr>Introduction and methodology</vt:lpstr>
      <vt:lpstr>Sample profile</vt:lpstr>
      <vt:lpstr>Summary</vt:lpstr>
      <vt:lpstr>Summary</vt:lpstr>
      <vt:lpstr>Summary</vt:lpstr>
      <vt:lpstr>Summary</vt:lpstr>
      <vt:lpstr>Summary</vt:lpstr>
      <vt:lpstr>Financial advice</vt:lpstr>
      <vt:lpstr>Six in ten New Zealanders aged 50+ have never spoken with a professional financial adviser.</vt:lpstr>
      <vt:lpstr>Many people like to take care of things themselves. An unexpected windfall is the only event that would prompt the majority of people to seek professional financial advice.</vt:lpstr>
      <vt:lpstr>Perception of trust is the most important consideration for choosing a professional financial adviser.</vt:lpstr>
      <vt:lpstr>Distance from where someone lives, and recommendations for family or friends, are relatively unimportant when choosing a financial adviser.</vt:lpstr>
      <vt:lpstr>For further information please contact:  Colmar Brunton, a Millward Brown Company Level 9, Legal House | 101 Lambton Quay PO Box 3622 | Wellington 6011 Phone (04) 913 3000 | Fax (04) 913 3001 www.colmarbrunton.co.nz</vt:lpstr>
    </vt:vector>
  </TitlesOfParts>
  <Company>FMA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 NZers aged 50 years plus 2015 EMBARGOED NOT FOR DISTRIBUTION SECTIONS 4 and 5</dc:title>
  <dc:creator>Andrew Park</dc:creator>
  <cp:lastModifiedBy>User</cp:lastModifiedBy>
  <cp:revision>6</cp:revision>
  <dcterms:created xsi:type="dcterms:W3CDTF">2015-08-04T00:30:26Z</dcterms:created>
  <dcterms:modified xsi:type="dcterms:W3CDTF">2015-12-09T23:54:19Z</dcterms:modified>
</cp:coreProperties>
</file>