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4"/>
    <a:srgbClr val="A7A9AC"/>
    <a:srgbClr val="00B3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7" autoAdjust="0"/>
  </p:normalViewPr>
  <p:slideViewPr>
    <p:cSldViewPr>
      <p:cViewPr varScale="1">
        <p:scale>
          <a:sx n="114" d="100"/>
          <a:sy n="114" d="100"/>
        </p:scale>
        <p:origin x="9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71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0.54</c:v>
                </c:pt>
                <c:pt idx="1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20360649363275"/>
          <c:y val="3.3333333333333333E-2"/>
          <c:w val="0.76823077670846696"/>
          <c:h val="0.87967644953471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 the past month</c:v>
                </c:pt>
                <c:pt idx="1">
                  <c:v>In the past 2-3 months</c:v>
                </c:pt>
                <c:pt idx="2">
                  <c:v>In the past 6 months</c:v>
                </c:pt>
                <c:pt idx="3">
                  <c:v>In the past year or so</c:v>
                </c:pt>
                <c:pt idx="4">
                  <c:v>Longer than a year ago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0.15</c:v>
                </c:pt>
                <c:pt idx="2">
                  <c:v>0.16</c:v>
                </c:pt>
                <c:pt idx="3">
                  <c:v>0.18</c:v>
                </c:pt>
                <c:pt idx="4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2265448"/>
        <c:axId val="302268584"/>
      </c:barChart>
      <c:catAx>
        <c:axId val="302265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268584"/>
        <c:crosses val="autoZero"/>
        <c:auto val="1"/>
        <c:lblAlgn val="ctr"/>
        <c:lblOffset val="100"/>
        <c:noMultiLvlLbl val="0"/>
      </c:catAx>
      <c:valAx>
        <c:axId val="302268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265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Savings plans</c:v>
                </c:pt>
                <c:pt idx="1">
                  <c:v>KiwiSaver</c:v>
                </c:pt>
                <c:pt idx="2">
                  <c:v>Insurance</c:v>
                </c:pt>
                <c:pt idx="3">
                  <c:v>Mortgages</c:v>
                </c:pt>
                <c:pt idx="4">
                  <c:v>Investments</c:v>
                </c:pt>
                <c:pt idx="5">
                  <c:v>General financial plans for the future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0.22</c:v>
                </c:pt>
                <c:pt idx="1">
                  <c:v>0.27</c:v>
                </c:pt>
                <c:pt idx="2">
                  <c:v>0.28000000000000003</c:v>
                </c:pt>
                <c:pt idx="3">
                  <c:v>0.36</c:v>
                </c:pt>
                <c:pt idx="4">
                  <c:v>0.39</c:v>
                </c:pt>
                <c:pt idx="5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2052656"/>
        <c:axId val="302045992"/>
      </c:barChart>
      <c:catAx>
        <c:axId val="302052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045992"/>
        <c:crosses val="autoZero"/>
        <c:auto val="1"/>
        <c:lblAlgn val="ctr"/>
        <c:lblOffset val="100"/>
        <c:noMultiLvlLbl val="0"/>
      </c:catAx>
      <c:valAx>
        <c:axId val="302045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05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0.26</c:v>
                </c:pt>
                <c:pt idx="1">
                  <c:v>0.74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895754350150673"/>
          <c:y val="4.8484848484848485E-2"/>
          <c:w val="0.52656325945367943"/>
          <c:h val="0.879676449534717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2952877418100404E-2"/>
                  <c:y val="-1.111098275609017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260571595217269E-2"/>
                  <c:y val="3.03030303030303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652109458539905"/>
                  <c:y val="3.030303030302919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60016282686886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5222975600272187"/>
                  <c:y val="-3.03030303030314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705544619422571"/>
                  <c:y val="9.090909090909090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713197482259162"/>
                  <c:y val="3.03030303030303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20626980655195867"/>
                  <c:y val="6.060606060606060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760741712841449E-2"/>
                      <c:h val="5.3363636363636363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0.26531848449499357"/>
                  <c:y val="6.060606060606060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Don't trust advisers</c:v>
                </c:pt>
                <c:pt idx="1">
                  <c:v>I don't have time right now</c:v>
                </c:pt>
                <c:pt idx="2">
                  <c:v>I just haven't thought about it</c:v>
                </c:pt>
                <c:pt idx="3">
                  <c:v>I am happy with my financial situation</c:v>
                </c:pt>
                <c:pt idx="4">
                  <c:v>I don't want to pay for advice</c:v>
                </c:pt>
                <c:pt idx="5">
                  <c:v>I would worry that they would try to sell me something</c:v>
                </c:pt>
                <c:pt idx="6">
                  <c:v>I don't know how to find or choose a financial adviser</c:v>
                </c:pt>
                <c:pt idx="7">
                  <c:v>I can't afford to pay for advice</c:v>
                </c:pt>
                <c:pt idx="8">
                  <c:v>I manage my finances myself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0.03</c:v>
                </c:pt>
                <c:pt idx="1">
                  <c:v>0.06</c:v>
                </c:pt>
                <c:pt idx="2">
                  <c:v>0.13</c:v>
                </c:pt>
                <c:pt idx="3">
                  <c:v>0.16</c:v>
                </c:pt>
                <c:pt idx="4">
                  <c:v>0.24</c:v>
                </c:pt>
                <c:pt idx="5">
                  <c:v>0.25</c:v>
                </c:pt>
                <c:pt idx="6">
                  <c:v>0.25</c:v>
                </c:pt>
                <c:pt idx="7">
                  <c:v>0.3</c:v>
                </c:pt>
                <c:pt idx="8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2047952"/>
        <c:axId val="302050304"/>
      </c:barChart>
      <c:catAx>
        <c:axId val="302047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050304"/>
        <c:crosses val="autoZero"/>
        <c:auto val="1"/>
        <c:lblAlgn val="ctr"/>
        <c:lblOffset val="100"/>
        <c:noMultiLvlLbl val="0"/>
      </c:catAx>
      <c:valAx>
        <c:axId val="302050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0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I would seek advice for another reason</c:v>
                </c:pt>
                <c:pt idx="1">
                  <c:v>I wouldn't seek professional advice</c:v>
                </c:pt>
                <c:pt idx="2">
                  <c:v>If you needed to review or make a change to your insurances</c:v>
                </c:pt>
                <c:pt idx="3">
                  <c:v>If you needed to sell a significant asset eg house</c:v>
                </c:pt>
                <c:pt idx="4">
                  <c:v>If you needed to review or make a change to your mortgage</c:v>
                </c:pt>
                <c:pt idx="5">
                  <c:v>If you want to make changes to your investments</c:v>
                </c:pt>
                <c:pt idx="6">
                  <c:v>If you needed to review or reduce your debt</c:v>
                </c:pt>
                <c:pt idx="7">
                  <c:v>A significant event occurring for you or your family</c:v>
                </c:pt>
                <c:pt idx="8">
                  <c:v>To help prepare better for retirement</c:v>
                </c:pt>
                <c:pt idx="9">
                  <c:v>If you receive an unexpected sum of money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0.05</c:v>
                </c:pt>
                <c:pt idx="1">
                  <c:v>7.0000000000000007E-2</c:v>
                </c:pt>
                <c:pt idx="2">
                  <c:v>0.09</c:v>
                </c:pt>
                <c:pt idx="3">
                  <c:v>0.14000000000000001</c:v>
                </c:pt>
                <c:pt idx="4">
                  <c:v>0.15</c:v>
                </c:pt>
                <c:pt idx="5">
                  <c:v>0.2</c:v>
                </c:pt>
                <c:pt idx="6">
                  <c:v>0.22</c:v>
                </c:pt>
                <c:pt idx="7">
                  <c:v>0.3</c:v>
                </c:pt>
                <c:pt idx="8">
                  <c:v>0.33</c:v>
                </c:pt>
                <c:pt idx="9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2047168"/>
        <c:axId val="302053048"/>
      </c:barChart>
      <c:catAx>
        <c:axId val="302047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053048"/>
        <c:crosses val="autoZero"/>
        <c:auto val="1"/>
        <c:lblAlgn val="ctr"/>
        <c:lblOffset val="100"/>
        <c:noMultiLvlLbl val="0"/>
      </c:catAx>
      <c:valAx>
        <c:axId val="302053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04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EF325-9307-4166-B2FC-DC041BC74D4E}" type="datetimeFigureOut">
              <a:rPr lang="en-NZ" smtClean="0"/>
              <a:t>10/12/2015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DDFD8-74DE-411C-8144-88B83C25297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586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8DAD-E7BD-4F75-A30D-12921D4C8422}" type="datetimeFigureOut">
              <a:rPr lang="en-NZ" smtClean="0"/>
              <a:pPr/>
              <a:t>10/12/2015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7D172-9509-43A2-8FBE-C014165154C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130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7D172-9509-43A2-8FBE-C014165154C1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407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ko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oru1_large_use_light_gre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57425" y="29641"/>
            <a:ext cx="6858000" cy="685220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85800" y="5276850"/>
            <a:ext cx="6400800" cy="762001"/>
          </a:xfrm>
        </p:spPr>
        <p:txBody>
          <a:bodyPr/>
          <a:lstStyle>
            <a:lvl1pPr marL="0" indent="0" algn="l">
              <a:buNone/>
              <a:defRPr>
                <a:solidFill>
                  <a:srgbClr val="00B34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6038850"/>
            <a:ext cx="4800600" cy="457200"/>
          </a:xfrm>
        </p:spPr>
        <p:txBody>
          <a:bodyPr>
            <a:normAutofit/>
          </a:bodyPr>
          <a:lstStyle>
            <a:lvl1pPr>
              <a:buNone/>
              <a:defRPr sz="1800">
                <a:solidFill>
                  <a:srgbClr val="808284"/>
                </a:solidFill>
              </a:defRPr>
            </a:lvl1pPr>
          </a:lstStyle>
          <a:p>
            <a:pPr lvl="0"/>
            <a:r>
              <a:rPr lang="en-US" dirty="0" err="1" smtClean="0"/>
              <a:t>dd</a:t>
            </a:r>
            <a:r>
              <a:rPr lang="en-US" dirty="0" smtClean="0"/>
              <a:t> mm </a:t>
            </a:r>
            <a:r>
              <a:rPr lang="en-US" dirty="0" err="1" smtClean="0"/>
              <a:t>yyyy</a:t>
            </a:r>
            <a:endParaRPr lang="en-US" dirty="0"/>
          </a:p>
        </p:txBody>
      </p:sp>
      <p:pic>
        <p:nvPicPr>
          <p:cNvPr id="12" name="Picture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401953"/>
            <a:ext cx="2638425" cy="6115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umbered list - no intro sent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00B34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914400" indent="-457200">
              <a:buFont typeface="+mj-lt"/>
              <a:buAutoNum type="alphaLcParenR"/>
              <a:defRPr sz="2400"/>
            </a:lvl2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5725"/>
            <a:ext cx="21336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list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rgbClr val="00B34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9732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rgbClr val="00B34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973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5725"/>
            <a:ext cx="21336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mparison lists -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5725"/>
            <a:ext cx="21336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text box highlig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8229599" cy="946150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554163"/>
            <a:ext cx="5562600" cy="461803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43050"/>
            <a:ext cx="2285999" cy="137159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33400" y="1219200"/>
            <a:ext cx="81534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200" y="3152775"/>
            <a:ext cx="2286000" cy="137159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4"/>
          </p:nvPr>
        </p:nvSpPr>
        <p:spPr>
          <a:xfrm>
            <a:off x="457200" y="4800601"/>
            <a:ext cx="2286000" cy="137159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5725"/>
            <a:ext cx="21336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5725"/>
            <a:ext cx="21336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5725"/>
            <a:ext cx="21336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uff ko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6836" y="38100"/>
            <a:ext cx="6826814" cy="681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76850"/>
            <a:ext cx="6400800" cy="762001"/>
          </a:xfrm>
        </p:spPr>
        <p:txBody>
          <a:bodyPr/>
          <a:lstStyle>
            <a:lvl1pPr marL="0" indent="0" algn="l">
              <a:buNone/>
              <a:defRPr>
                <a:solidFill>
                  <a:srgbClr val="00B34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6038850"/>
            <a:ext cx="4800600" cy="457200"/>
          </a:xfrm>
        </p:spPr>
        <p:txBody>
          <a:bodyPr>
            <a:normAutofit/>
          </a:bodyPr>
          <a:lstStyle>
            <a:lvl1pPr>
              <a:buNone/>
              <a:defRPr sz="1800">
                <a:solidFill>
                  <a:srgbClr val="808284"/>
                </a:solidFill>
              </a:defRPr>
            </a:lvl1pPr>
          </a:lstStyle>
          <a:p>
            <a:pPr lvl="0"/>
            <a:r>
              <a:rPr lang="en-US" dirty="0" err="1" smtClean="0"/>
              <a:t>dd</a:t>
            </a:r>
            <a:r>
              <a:rPr lang="en-US" dirty="0" smtClean="0"/>
              <a:t> mm </a:t>
            </a:r>
            <a:r>
              <a:rPr lang="en-US" dirty="0" err="1" smtClean="0"/>
              <a:t>yyyy</a:t>
            </a:r>
            <a:endParaRPr lang="en-US" dirty="0"/>
          </a:p>
        </p:txBody>
      </p:sp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401953"/>
            <a:ext cx="2638425" cy="6115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en ko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250"/>
            <a:ext cx="8229600" cy="685800"/>
          </a:xfrm>
        </p:spPr>
        <p:txBody>
          <a:bodyPr anchor="ctr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6002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3716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381000" y="1162051"/>
            <a:ext cx="4343400" cy="533400"/>
          </a:xfrm>
        </p:spPr>
        <p:txBody>
          <a:bodyPr/>
          <a:lstStyle>
            <a:lvl1pPr marL="0" indent="0" algn="l">
              <a:buNone/>
              <a:defRPr>
                <a:solidFill>
                  <a:srgbClr val="00B34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81001" y="1695450"/>
            <a:ext cx="3467100" cy="457200"/>
          </a:xfrm>
        </p:spPr>
        <p:txBody>
          <a:bodyPr>
            <a:normAutofit/>
          </a:bodyPr>
          <a:lstStyle>
            <a:lvl1pPr>
              <a:buNone/>
              <a:defRPr sz="1600">
                <a:solidFill>
                  <a:srgbClr val="808284"/>
                </a:solidFill>
              </a:defRPr>
            </a:lvl1pPr>
          </a:lstStyle>
          <a:p>
            <a:pPr lvl="0"/>
            <a:r>
              <a:rPr lang="en-US" dirty="0" err="1" smtClean="0"/>
              <a:t>dd</a:t>
            </a:r>
            <a:r>
              <a:rPr lang="en-US" dirty="0" smtClean="0"/>
              <a:t> mm </a:t>
            </a:r>
            <a:r>
              <a:rPr lang="en-US" dirty="0" err="1" smtClean="0"/>
              <a:t>yyyy</a:t>
            </a:r>
            <a:endParaRPr lang="en-US" dirty="0"/>
          </a:p>
        </p:txBody>
      </p:sp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" y="5867400"/>
            <a:ext cx="2638425" cy="6115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en koru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05400"/>
            <a:ext cx="5486400" cy="685800"/>
          </a:xfrm>
        </p:spPr>
        <p:txBody>
          <a:bodyPr anchor="ctr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43500" y="6324600"/>
            <a:ext cx="2133600" cy="365125"/>
          </a:xfrm>
        </p:spPr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828800" y="5791201"/>
            <a:ext cx="5486400" cy="533400"/>
          </a:xfrm>
        </p:spPr>
        <p:txBody>
          <a:bodyPr/>
          <a:lstStyle>
            <a:lvl1pPr marL="0" indent="0" algn="l">
              <a:buNone/>
              <a:defRPr>
                <a:solidFill>
                  <a:srgbClr val="00B34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1828800" y="6324600"/>
            <a:ext cx="4800600" cy="457200"/>
          </a:xfrm>
        </p:spPr>
        <p:txBody>
          <a:bodyPr>
            <a:normAutofit/>
          </a:bodyPr>
          <a:lstStyle>
            <a:lvl1pPr>
              <a:buNone/>
              <a:defRPr sz="1600">
                <a:solidFill>
                  <a:srgbClr val="808284"/>
                </a:solidFill>
              </a:defRPr>
            </a:lvl1pPr>
          </a:lstStyle>
          <a:p>
            <a:pPr lvl="0"/>
            <a:r>
              <a:rPr lang="en-US" dirty="0" err="1" smtClean="0"/>
              <a:t>dd</a:t>
            </a:r>
            <a:r>
              <a:rPr lang="en-US" dirty="0" smtClean="0"/>
              <a:t> mm </a:t>
            </a:r>
            <a:r>
              <a:rPr lang="en-US" dirty="0" err="1" smtClean="0"/>
              <a:t>yyyy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2938" y="2286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972050"/>
            <a:ext cx="7772400" cy="968375"/>
          </a:xfrm>
        </p:spPr>
        <p:txBody>
          <a:bodyPr anchor="t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451350"/>
            <a:ext cx="7772400" cy="5207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B34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62000" y="1523999"/>
            <a:ext cx="7696200" cy="2819401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723900" y="5943600"/>
            <a:ext cx="4800600" cy="457200"/>
          </a:xfrm>
        </p:spPr>
        <p:txBody>
          <a:bodyPr>
            <a:normAutofit/>
          </a:bodyPr>
          <a:lstStyle>
            <a:lvl1pPr>
              <a:buNone/>
              <a:defRPr sz="1800">
                <a:solidFill>
                  <a:srgbClr val="808284"/>
                </a:solidFill>
              </a:defRPr>
            </a:lvl1pPr>
          </a:lstStyle>
          <a:p>
            <a:pPr lvl="0"/>
            <a:r>
              <a:rPr lang="en-US" dirty="0" err="1" smtClean="0"/>
              <a:t>dd</a:t>
            </a:r>
            <a:r>
              <a:rPr lang="en-US" dirty="0" smtClean="0"/>
              <a:t> mm </a:t>
            </a:r>
            <a:r>
              <a:rPr lang="en-US" dirty="0" err="1" smtClean="0"/>
              <a:t>yyyy</a:t>
            </a:r>
            <a:endParaRPr lang="en-US" dirty="0"/>
          </a:p>
        </p:txBody>
      </p:sp>
      <p:pic>
        <p:nvPicPr>
          <p:cNvPr id="11" name="Pictur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44" y="406273"/>
            <a:ext cx="2638425" cy="6115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00B34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524001"/>
            <a:ext cx="8229599" cy="464819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Text</a:t>
            </a:r>
          </a:p>
        </p:txBody>
      </p:sp>
      <p:pic>
        <p:nvPicPr>
          <p:cNvPr id="9" name="Picture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ith intro sent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00B34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524001"/>
            <a:ext cx="8229599" cy="457199"/>
          </a:xfrm>
        </p:spPr>
        <p:txBody>
          <a:bodyPr anchor="b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Intro text</a:t>
            </a:r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ed list - no intro sent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00B34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ith intro sent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00B34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914400" indent="-457200">
              <a:buFont typeface="+mj-lt"/>
              <a:buAutoNum type="alphaLcParenR"/>
              <a:defRPr sz="2400"/>
            </a:lvl2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31750">
            <a:solidFill>
              <a:srgbClr val="00B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524001"/>
            <a:ext cx="8229599" cy="457199"/>
          </a:xfrm>
        </p:spPr>
        <p:txBody>
          <a:bodyPr anchor="b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Intro text</a:t>
            </a:r>
          </a:p>
        </p:txBody>
      </p:sp>
      <p:pic>
        <p:nvPicPr>
          <p:cNvPr id="9" name="Picture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5" y="6329505"/>
            <a:ext cx="1709738" cy="39626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28475-6E6F-4DA3-91ED-4EBA23685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7" r:id="rId3"/>
    <p:sldLayoutId id="2147483668" r:id="rId4"/>
    <p:sldLayoutId id="2147483651" r:id="rId5"/>
    <p:sldLayoutId id="2147483670" r:id="rId6"/>
    <p:sldLayoutId id="2147483650" r:id="rId7"/>
    <p:sldLayoutId id="2147483662" r:id="rId8"/>
    <p:sldLayoutId id="2147483665" r:id="rId9"/>
    <p:sldLayoutId id="2147483663" r:id="rId10"/>
    <p:sldLayoutId id="2147483653" r:id="rId11"/>
    <p:sldLayoutId id="2147483652" r:id="rId12"/>
    <p:sldLayoutId id="2147483656" r:id="rId13"/>
    <p:sldLayoutId id="2147483654" r:id="rId14"/>
    <p:sldLayoutId id="2147483669" r:id="rId15"/>
    <p:sldLayoutId id="2147483655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B34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0000"/>
        </a:lnSpc>
        <a:spcBef>
          <a:spcPct val="20000"/>
        </a:spcBef>
        <a:buClr>
          <a:srgbClr val="00B345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20000"/>
        </a:lnSpc>
        <a:spcBef>
          <a:spcPct val="20000"/>
        </a:spcBef>
        <a:buClr>
          <a:srgbClr val="00B345"/>
        </a:buClr>
        <a:buFont typeface="Calibri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ct val="20000"/>
        </a:spcBef>
        <a:buClr>
          <a:srgbClr val="00B345"/>
        </a:buClr>
        <a:buFont typeface="Calibri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ct val="20000"/>
        </a:spcBef>
        <a:buClr>
          <a:srgbClr val="00B345"/>
        </a:buClr>
        <a:buFont typeface="Calibri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ct val="20000"/>
        </a:spcBef>
        <a:buClr>
          <a:srgbClr val="00B345"/>
        </a:buClr>
        <a:buFont typeface="Calibri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Financial advice survey</a:t>
            </a:r>
            <a:endParaRPr lang="en-NZ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Survey of Sorted.org.nz users aged 18 and over</a:t>
            </a:r>
            <a:endParaRPr lang="en-NZ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Z" dirty="0" smtClean="0"/>
              <a:t>November 2015</a:t>
            </a:r>
            <a:endParaRPr lang="en-N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2400" b="1" dirty="0"/>
              <a:t>Have you ever used a financial </a:t>
            </a:r>
            <a:r>
              <a:rPr lang="en-NZ" sz="2400" b="1" dirty="0" smtClean="0"/>
              <a:t>adviser </a:t>
            </a:r>
            <a:r>
              <a:rPr lang="en-NZ" sz="2400" b="1" dirty="0"/>
              <a:t>- this is a professional </a:t>
            </a:r>
            <a:r>
              <a:rPr lang="en-NZ" sz="2400" b="1" dirty="0" smtClean="0"/>
              <a:t>adviser </a:t>
            </a:r>
            <a:r>
              <a:rPr lang="en-NZ" sz="2400" b="1" dirty="0"/>
              <a:t>at a bank or an independent financial </a:t>
            </a:r>
            <a:r>
              <a:rPr lang="en-NZ" sz="2400" b="1" dirty="0" smtClean="0"/>
              <a:t>adviser </a:t>
            </a:r>
            <a:r>
              <a:rPr lang="en-NZ" sz="2400" b="1" dirty="0"/>
              <a:t>who you meet with face-to-face to talk about your specific </a:t>
            </a:r>
            <a:r>
              <a:rPr lang="en-NZ" sz="2400" b="1" dirty="0" smtClean="0"/>
              <a:t>finances</a:t>
            </a:r>
            <a:endParaRPr lang="en-NZ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64465"/>
              </p:ext>
            </p:extLst>
          </p:nvPr>
        </p:nvGraphicFramePr>
        <p:xfrm>
          <a:off x="457200" y="19812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04248" y="6400800"/>
            <a:ext cx="13997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Base – n=1756</a:t>
            </a:r>
            <a:endParaRPr lang="en-N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When did you last meet with them?</a:t>
            </a:r>
            <a:endParaRPr lang="en-NZ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018250"/>
              </p:ext>
            </p:extLst>
          </p:nvPr>
        </p:nvGraphicFramePr>
        <p:xfrm>
          <a:off x="457200" y="1844824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04248" y="6400800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Base – n=943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029845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b="1" dirty="0"/>
              <a:t>Which of the following did you discuss with this financial </a:t>
            </a:r>
            <a:r>
              <a:rPr lang="en-NZ" sz="3200" b="1" dirty="0" smtClean="0"/>
              <a:t>adviser </a:t>
            </a:r>
            <a:r>
              <a:rPr lang="en-NZ" sz="3200" b="1" dirty="0"/>
              <a:t>when you last met? </a:t>
            </a:r>
            <a:endParaRPr lang="en-NZ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503250"/>
              </p:ext>
            </p:extLst>
          </p:nvPr>
        </p:nvGraphicFramePr>
        <p:xfrm>
          <a:off x="457200" y="19812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04248" y="6400800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Base – n=945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88476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Did you pay for this advice?</a:t>
            </a:r>
            <a:endParaRPr lang="en-NZ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860725"/>
              </p:ext>
            </p:extLst>
          </p:nvPr>
        </p:nvGraphicFramePr>
        <p:xfrm>
          <a:off x="457200" y="19812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76256" y="6400800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Base – n=947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405836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b="1" dirty="0"/>
              <a:t>Why haven't you chosen to use a financial </a:t>
            </a:r>
            <a:r>
              <a:rPr lang="en-NZ" b="1" dirty="0" smtClean="0"/>
              <a:t>adviser</a:t>
            </a:r>
            <a:r>
              <a:rPr lang="en-NZ" b="1" dirty="0"/>
              <a:t>?</a:t>
            </a:r>
            <a:endParaRPr lang="en-NZ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473694"/>
              </p:ext>
            </p:extLst>
          </p:nvPr>
        </p:nvGraphicFramePr>
        <p:xfrm>
          <a:off x="457200" y="19812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76256" y="6400800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Base – n=802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66243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b="1" dirty="0"/>
              <a:t>What might prompt you to seek professional financial advice in the future?</a:t>
            </a:r>
            <a:endParaRPr lang="en-NZ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8475-6E6F-4DA3-91ED-4EBA2368587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980930"/>
              </p:ext>
            </p:extLst>
          </p:nvPr>
        </p:nvGraphicFramePr>
        <p:xfrm>
          <a:off x="457200" y="19812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876256" y="6400800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Base – n=795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891157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mission 3">
      <a:dk1>
        <a:sysClr val="windowText" lastClr="000000"/>
      </a:dk1>
      <a:lt1>
        <a:sysClr val="window" lastClr="FFFFFF"/>
      </a:lt1>
      <a:dk2>
        <a:srgbClr val="808285"/>
      </a:dk2>
      <a:lt2>
        <a:srgbClr val="EFE5DA"/>
      </a:lt2>
      <a:accent1>
        <a:srgbClr val="99C8B4"/>
      </a:accent1>
      <a:accent2>
        <a:srgbClr val="DDEED9"/>
      </a:accent2>
      <a:accent3>
        <a:srgbClr val="FCCEC0"/>
      </a:accent3>
      <a:accent4>
        <a:srgbClr val="DD8E79"/>
      </a:accent4>
      <a:accent5>
        <a:srgbClr val="C8E0E6"/>
      </a:accent5>
      <a:accent6>
        <a:srgbClr val="68A9B8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CFFC PowerPoint template</Template>
  <TotalTime>84</TotalTime>
  <Words>116</Words>
  <Application>Microsoft Office PowerPoint</Application>
  <PresentationFormat>On-screen Show (4:3)</PresentationFormat>
  <Paragraphs>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Financial advice survey</vt:lpstr>
      <vt:lpstr>Have you ever used a financial adviser - this is a professional adviser at a bank or an independent financial adviser who you meet with face-to-face to talk about your specific finances</vt:lpstr>
      <vt:lpstr>When did you last meet with them?</vt:lpstr>
      <vt:lpstr>Which of the following did you discuss with this financial adviser when you last met? </vt:lpstr>
      <vt:lpstr>Did you pay for this advice?</vt:lpstr>
      <vt:lpstr>Why haven't you chosen to use a financial adviser?</vt:lpstr>
      <vt:lpstr>What might prompt you to seek professional financial advice in the future?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Gamble</dc:creator>
  <cp:lastModifiedBy>User</cp:lastModifiedBy>
  <cp:revision>12</cp:revision>
  <dcterms:created xsi:type="dcterms:W3CDTF">2015-12-02T22:45:48Z</dcterms:created>
  <dcterms:modified xsi:type="dcterms:W3CDTF">2015-12-09T23:54:47Z</dcterms:modified>
</cp:coreProperties>
</file>